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17" r:id="rId5"/>
    <p:sldMasterId id="2147483691" r:id="rId6"/>
    <p:sldMasterId id="2147483686" r:id="rId7"/>
    <p:sldMasterId id="2147483682" r:id="rId8"/>
    <p:sldMasterId id="2147483684" r:id="rId9"/>
  </p:sldMasterIdLst>
  <p:notesMasterIdLst>
    <p:notesMasterId r:id="rId22"/>
  </p:notesMasterIdLst>
  <p:handoutMasterIdLst>
    <p:handoutMasterId r:id="rId23"/>
  </p:handoutMasterIdLst>
  <p:sldIdLst>
    <p:sldId id="271" r:id="rId10"/>
    <p:sldId id="272" r:id="rId11"/>
    <p:sldId id="281" r:id="rId12"/>
    <p:sldId id="337" r:id="rId13"/>
    <p:sldId id="349" r:id="rId14"/>
    <p:sldId id="277" r:id="rId15"/>
    <p:sldId id="344" r:id="rId16"/>
    <p:sldId id="351" r:id="rId17"/>
    <p:sldId id="284" r:id="rId18"/>
    <p:sldId id="280" r:id="rId19"/>
    <p:sldId id="343" r:id="rId20"/>
    <p:sldId id="339"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E87722"/>
    <a:srgbClr val="BA0C2F"/>
    <a:srgbClr val="008C95"/>
    <a:srgbClr val="A20067"/>
    <a:srgbClr val="330072"/>
    <a:srgbClr val="CACACA"/>
    <a:srgbClr val="00A651"/>
    <a:srgbClr val="FFB81C"/>
    <a:srgbClr val="97D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55" autoAdjust="0"/>
    <p:restoredTop sz="54926" autoAdjust="0"/>
  </p:normalViewPr>
  <p:slideViewPr>
    <p:cSldViewPr snapToGrid="0" snapToObjects="1">
      <p:cViewPr varScale="1">
        <p:scale>
          <a:sx n="63" d="100"/>
          <a:sy n="63" d="100"/>
        </p:scale>
        <p:origin x="3240"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6" d="100"/>
          <a:sy n="126" d="100"/>
        </p:scale>
        <p:origin x="427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10D1C5-C611-6044-ADE7-20462F95D6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C678EB7-8683-3D4A-B257-9724A20B80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3CB820-A449-A448-B1AD-1FAD9D18D087}" type="datetimeFigureOut">
              <a:rPr lang="en-GB" smtClean="0"/>
              <a:t>13/10/2020</a:t>
            </a:fld>
            <a:endParaRPr lang="en-GB"/>
          </a:p>
        </p:txBody>
      </p:sp>
      <p:sp>
        <p:nvSpPr>
          <p:cNvPr id="4" name="Footer Placeholder 3">
            <a:extLst>
              <a:ext uri="{FF2B5EF4-FFF2-40B4-BE49-F238E27FC236}">
                <a16:creationId xmlns:a16="http://schemas.microsoft.com/office/drawing/2014/main" id="{6B0332AA-E1A7-E148-9409-B1201AB906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A609170-FEDA-1D42-9A85-9C75F30CC5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408056-F800-D243-93C1-74005A17F04A}" type="slidenum">
              <a:rPr lang="en-GB" smtClean="0"/>
              <a:t>‹#›</a:t>
            </a:fld>
            <a:endParaRPr lang="en-GB"/>
          </a:p>
        </p:txBody>
      </p:sp>
    </p:spTree>
    <p:extLst>
      <p:ext uri="{BB962C8B-B14F-4D97-AF65-F5344CB8AC3E}">
        <p14:creationId xmlns:p14="http://schemas.microsoft.com/office/powerpoint/2010/main" val="306300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CE30D2-496F-4335-94FD-7CD205B40B2C}" type="datetimeFigureOut">
              <a:rPr lang="en-GB" smtClean="0"/>
              <a:t>13/10/2020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B467E-689E-4776-8297-2FB7C7A995D4}" type="slidenum">
              <a:rPr lang="en-GB" smtClean="0"/>
              <a:t>‹#›</a:t>
            </a:fld>
            <a:endParaRPr lang="en-GB"/>
          </a:p>
        </p:txBody>
      </p:sp>
    </p:spTree>
    <p:extLst>
      <p:ext uri="{BB962C8B-B14F-4D97-AF65-F5344CB8AC3E}">
        <p14:creationId xmlns:p14="http://schemas.microsoft.com/office/powerpoint/2010/main" val="296201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killsforcare.org.uk/adult-social-care-workforce-data/Workforce-intelligence/publications/regional-information/Regional-information.aspx"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skillsforcare.org.uk/adult-social-care-workforce-data/Workforce-intelligence/publications/local-information/My-local-authority-area.aspx" TargetMode="External"/><Relationship Id="rId4" Type="http://schemas.openxmlformats.org/officeDocument/2006/relationships/hyperlink" Target="https://www.skillsforcare.org.uk/adult-social-care-workforce-data/Workforce-intelligence/publications/local-information/Local-authority-comparison.aspx"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killsforcare.org.uk/adult-social-care-workforce-data/Workforce-intelligence/publications/Data-and-publications.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NOTE:  </a:t>
            </a:r>
            <a:r>
              <a:rPr lang="en-GB" dirty="0"/>
              <a:t>remember you also have the ASC-WDS walk through clips and narratives which you can save locally and use if you want to show the look and feel of the new service</a:t>
            </a:r>
          </a:p>
        </p:txBody>
      </p:sp>
      <p:sp>
        <p:nvSpPr>
          <p:cNvPr id="4" name="Slide Number Placeholder 3"/>
          <p:cNvSpPr>
            <a:spLocks noGrp="1"/>
          </p:cNvSpPr>
          <p:nvPr>
            <p:ph type="sldNum" sz="quarter" idx="5"/>
          </p:nvPr>
        </p:nvSpPr>
        <p:spPr/>
        <p:txBody>
          <a:bodyPr/>
          <a:lstStyle/>
          <a:p>
            <a:fld id="{A5EB467E-689E-4776-8297-2FB7C7A995D4}" type="slidenum">
              <a:rPr lang="en-GB" smtClean="0"/>
              <a:t>1</a:t>
            </a:fld>
            <a:endParaRPr lang="en-GB"/>
          </a:p>
        </p:txBody>
      </p:sp>
    </p:spTree>
    <p:extLst>
      <p:ext uri="{BB962C8B-B14F-4D97-AF65-F5344CB8AC3E}">
        <p14:creationId xmlns:p14="http://schemas.microsoft.com/office/powerpoint/2010/main" val="3387688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F6EEF8D0-54A1-4289-8CD0-1FE05A7331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4C293B69-9635-47BA-BF30-065743548A5E}"/>
              </a:ext>
            </a:extLst>
          </p:cNvPr>
          <p:cNvSpPr>
            <a:spLocks noGrp="1"/>
          </p:cNvSpPr>
          <p:nvPr>
            <p:ph type="body" idx="1"/>
          </p:nvPr>
        </p:nvSpPr>
        <p:spPr bwMode="auto">
          <a:xfrm>
            <a:off x="679450" y="4716463"/>
            <a:ext cx="5438775" cy="4921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600" dirty="0"/>
              <a:t>Handout form </a:t>
            </a:r>
          </a:p>
          <a:p>
            <a:endParaRPr lang="en-GB" altLang="en-US" sz="1600" dirty="0"/>
          </a:p>
          <a:p>
            <a:r>
              <a:rPr lang="en-GB" altLang="en-US" sz="1600" dirty="0"/>
              <a:t>Mention SY partnership and National</a:t>
            </a:r>
          </a:p>
          <a:p>
            <a:endParaRPr lang="en-GB" alt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600" dirty="0"/>
              <a:t>Areas for Direct Payments South Yorkshire, North East Lincs, North Lincs, </a:t>
            </a:r>
            <a:r>
              <a:rPr lang="en-GB" sz="1200" kern="1200" dirty="0">
                <a:solidFill>
                  <a:schemeClr val="tx1"/>
                </a:solidFill>
                <a:effectLst/>
                <a:latin typeface="+mn-lt"/>
                <a:ea typeface="+mn-ea"/>
                <a:cs typeface="+mn-cs"/>
              </a:rPr>
              <a:t>Hull, East Riding, Northumberland, Darlington, Hartlepool, Middlesbrough, Redcar and Cleveland and Stockton on tees.</a:t>
            </a:r>
          </a:p>
          <a:p>
            <a:endParaRPr lang="en-GB" altLang="en-US" sz="1600" dirty="0"/>
          </a:p>
        </p:txBody>
      </p:sp>
      <p:sp>
        <p:nvSpPr>
          <p:cNvPr id="67588" name="Slide Number Placeholder 3">
            <a:extLst>
              <a:ext uri="{FF2B5EF4-FFF2-40B4-BE49-F238E27FC236}">
                <a16:creationId xmlns:a16="http://schemas.microsoft.com/office/drawing/2014/main" id="{AC9C8429-5D03-4AEB-960F-51D3F06B95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511175" indent="-195263">
              <a:defRPr>
                <a:solidFill>
                  <a:schemeClr val="tx1"/>
                </a:solidFill>
                <a:latin typeface="Arial" panose="020B0604020202020204" pitchFamily="34" charset="0"/>
                <a:cs typeface="Arial" panose="020B0604020202020204" pitchFamily="34" charset="0"/>
              </a:defRPr>
            </a:lvl2pPr>
            <a:lvl3pPr marL="785813" indent="-157163">
              <a:defRPr>
                <a:solidFill>
                  <a:schemeClr val="tx1"/>
                </a:solidFill>
                <a:latin typeface="Arial" panose="020B0604020202020204" pitchFamily="34" charset="0"/>
                <a:cs typeface="Arial" panose="020B0604020202020204" pitchFamily="34" charset="0"/>
              </a:defRPr>
            </a:lvl3pPr>
            <a:lvl4pPr marL="1101725" indent="-157163">
              <a:defRPr>
                <a:solidFill>
                  <a:schemeClr val="tx1"/>
                </a:solidFill>
                <a:latin typeface="Arial" panose="020B0604020202020204" pitchFamily="34" charset="0"/>
                <a:cs typeface="Arial" panose="020B0604020202020204" pitchFamily="34" charset="0"/>
              </a:defRPr>
            </a:lvl4pPr>
            <a:lvl5pPr marL="1416050" indent="-157163">
              <a:defRPr>
                <a:solidFill>
                  <a:schemeClr val="tx1"/>
                </a:solidFill>
                <a:latin typeface="Arial" panose="020B0604020202020204" pitchFamily="34" charset="0"/>
                <a:cs typeface="Arial" panose="020B0604020202020204" pitchFamily="34" charset="0"/>
              </a:defRPr>
            </a:lvl5pPr>
            <a:lvl6pPr marL="18732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304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7876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448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6F80947-9DEC-496A-9053-73D478E98BAD}"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DHSC uses the data:  </a:t>
            </a:r>
            <a:r>
              <a:rPr lang="en-GB" sz="1200" b="0" i="0" kern="1200" dirty="0">
                <a:solidFill>
                  <a:schemeClr val="tx1"/>
                </a:solidFill>
                <a:effectLst/>
                <a:latin typeface="+mn-lt"/>
                <a:ea typeface="+mn-ea"/>
                <a:cs typeface="+mn-cs"/>
              </a:rPr>
              <a:t>if you’re an ASC-WDS user then your information is being used to better understand the issues affecting the sector and to help the Government develop policies to address them. This has led to national level policies such as Value Based Recruitment and the current ‘Everyday is Different’ campaign.</a:t>
            </a:r>
          </a:p>
          <a:p>
            <a:r>
              <a:rPr lang="en-GB" sz="1200" b="0" i="0" kern="1200" dirty="0">
                <a:solidFill>
                  <a:schemeClr val="tx1"/>
                </a:solidFill>
                <a:effectLst/>
                <a:latin typeface="+mn-lt"/>
                <a:ea typeface="+mn-ea"/>
                <a:cs typeface="+mn-cs"/>
              </a:rPr>
              <a:t>These are direct links from your data being input into ASC-WDS to direct action by DHSC and the Government.</a:t>
            </a:r>
          </a:p>
          <a:p>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11</a:t>
            </a:fld>
            <a:endParaRPr lang="en-GB"/>
          </a:p>
        </p:txBody>
      </p:sp>
    </p:spTree>
    <p:extLst>
      <p:ext uri="{BB962C8B-B14F-4D97-AF65-F5344CB8AC3E}">
        <p14:creationId xmlns:p14="http://schemas.microsoft.com/office/powerpoint/2010/main" val="1921351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LINKS: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mn-lt"/>
                <a:ea typeface="+mn-ea"/>
                <a:cs typeface="+mn-cs"/>
              </a:rPr>
              <a:t>Regional information:  </a:t>
            </a:r>
            <a:r>
              <a:rPr kumimoji="0" lang="en-GB" sz="1200" b="0" i="0" u="none" strike="noStrike" kern="1200" cap="none" spc="0" normalizeH="0" baseline="0" noProof="0" dirty="0">
                <a:ln>
                  <a:noFill/>
                </a:ln>
                <a:solidFill>
                  <a:prstClr val="black"/>
                </a:solidFill>
                <a:effectLst/>
                <a:uLnTx/>
                <a:uFillTx/>
                <a:latin typeface="+mn-lt"/>
                <a:ea typeface="+mn-ea"/>
                <a:cs typeface="+mn-cs"/>
              </a:rPr>
              <a:t> Each regional page contains; an adult social care sector and workforce report; an interactive visualisation; key findings. further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r>
              <a:rPr kumimoji="0" lang="en-GB" sz="1200" b="0" i="0" u="none" strike="noStrike" kern="1200" cap="none" spc="0" normalizeH="0" baseline="0" noProof="0" dirty="0">
                <a:ln>
                  <a:noFill/>
                </a:ln>
                <a:solidFill>
                  <a:prstClr val="black"/>
                </a:solidFill>
                <a:effectLst/>
                <a:uLnTx/>
                <a:uFillTx/>
                <a:latin typeface="+mn-lt"/>
                <a:ea typeface="+mn-ea"/>
                <a:cs typeface="+mn-cs"/>
                <a:hlinkClick r:id="rId3">
                  <a:extLst>
                    <a:ext uri="{A12FA001-AC4F-418D-AE19-62706E023703}">
                      <ahyp:hlinkClr xmlns:ahyp="http://schemas.microsoft.com/office/drawing/2018/hyperlinkcolor" val="tx"/>
                    </a:ext>
                  </a:extLst>
                </a:hlinkClick>
              </a:rPr>
              <a:t>https://www.skillsforcare.org.uk/adult-social-care-workforce-data/Workforce-intelligence/publications/regional-information/Regional-information.aspx</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mn-lt"/>
                <a:ea typeface="+mn-ea"/>
                <a:cs typeface="+mn-cs"/>
              </a:rPr>
              <a:t>Local authority comparison: </a:t>
            </a:r>
            <a:r>
              <a:rPr kumimoji="0" lang="en-GB" sz="1200" b="0" i="0" u="none" strike="noStrike" kern="1200" cap="none" spc="0" normalizeH="0" baseline="0" noProof="0" dirty="0">
                <a:ln>
                  <a:noFill/>
                </a:ln>
                <a:solidFill>
                  <a:prstClr val="black"/>
                </a:solidFill>
                <a:effectLst/>
                <a:uLnTx/>
                <a:uFillTx/>
                <a:latin typeface="+mn-lt"/>
                <a:ea typeface="+mn-ea"/>
                <a:cs typeface="+mn-cs"/>
              </a:rPr>
              <a:t>This interactive visualisation allows for comparisons to be made between each local authority area in England. This is the latest information available from the Adult Social Care Workforce Data Set (ASC-WDS), taken from local authorities as at September 2018 and from independent sector employees as at March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r>
              <a:rPr kumimoji="0" lang="en-GB" sz="1200" b="0" i="0" u="none" strike="noStrike" kern="1200" cap="none" spc="0" normalizeH="0" baseline="0" noProof="0" dirty="0">
                <a:ln>
                  <a:noFill/>
                </a:ln>
                <a:solidFill>
                  <a:prstClr val="black"/>
                </a:solidFill>
                <a:effectLst/>
                <a:uLnTx/>
                <a:uFillTx/>
                <a:latin typeface="+mn-lt"/>
                <a:ea typeface="+mn-ea"/>
                <a:cs typeface="+mn-cs"/>
                <a:hlinkClick r:id="rId4">
                  <a:extLst>
                    <a:ext uri="{A12FA001-AC4F-418D-AE19-62706E023703}">
                      <ahyp:hlinkClr xmlns:ahyp="http://schemas.microsoft.com/office/drawing/2018/hyperlinkcolor" val="tx"/>
                    </a:ext>
                  </a:extLst>
                </a:hlinkClick>
              </a:rPr>
              <a:t>https://www.skillsforcare.org.uk/adult-social-care-workforce-data/Workforce-intelligence/publications/local-information/Local-authority-comparison.aspx</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mn-lt"/>
                <a:ea typeface="+mn-ea"/>
                <a:cs typeface="+mn-cs"/>
              </a:rPr>
              <a:t>My local authority area and summary reports:</a:t>
            </a:r>
            <a:r>
              <a:rPr kumimoji="0" lang="en-GB" sz="1200" b="0" i="0" u="none" strike="noStrike" kern="1200" cap="none" spc="0" normalizeH="0" baseline="0" noProof="0" dirty="0">
                <a:ln>
                  <a:noFill/>
                </a:ln>
                <a:solidFill>
                  <a:prstClr val="black"/>
                </a:solidFill>
                <a:effectLst/>
                <a:uLnTx/>
                <a:uFillTx/>
                <a:latin typeface="+mn-lt"/>
                <a:ea typeface="+mn-ea"/>
                <a:cs typeface="+mn-cs"/>
              </a:rPr>
              <a:t>  This interactive visualisation provides a detailed analysis for your chosen local authority area, a PDF summary report is also available. This is the latest information available from the Adult Social Care Workforce Data Set (ASC-WDS), taken from local authorities as at September 2018 and from independent sector employees as at March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hlinkClick r:id="rId5">
                  <a:extLst>
                    <a:ext uri="{A12FA001-AC4F-418D-AE19-62706E023703}">
                      <ahyp:hlinkClr xmlns:ahyp="http://schemas.microsoft.com/office/drawing/2018/hyperlinkcolor" val="tx"/>
                    </a:ext>
                  </a:extLst>
                </a:hlinkClick>
              </a:rPr>
              <a:t>https://www.skillsforcare.org.uk/adult-social-care-workforce-data/Workforce-intelligence/publications/local-information/My-local-authority-area.aspx</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12</a:t>
            </a:fld>
            <a:endParaRPr lang="en-GB"/>
          </a:p>
        </p:txBody>
      </p:sp>
    </p:spTree>
    <p:extLst>
      <p:ext uri="{BB962C8B-B14F-4D97-AF65-F5344CB8AC3E}">
        <p14:creationId xmlns:p14="http://schemas.microsoft.com/office/powerpoint/2010/main" val="406229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It's the leading source of workforce information for the whole adult social care sector. Social care employers open accounts and enter worker information into the ASC-WDS.</a:t>
            </a:r>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2</a:t>
            </a:fld>
            <a:endParaRPr lang="en-GB"/>
          </a:p>
        </p:txBody>
      </p:sp>
    </p:spTree>
    <p:extLst>
      <p:ext uri="{BB962C8B-B14F-4D97-AF65-F5344CB8AC3E}">
        <p14:creationId xmlns:p14="http://schemas.microsoft.com/office/powerpoint/2010/main" val="3167523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We publish a range of </a:t>
            </a:r>
            <a:r>
              <a:rPr kumimoji="0" lang="en-GB" sz="1800" b="0" i="0" u="sng" strike="noStrike" kern="1200" cap="none" spc="0" normalizeH="0" baseline="0" noProof="0" dirty="0">
                <a:ln>
                  <a:noFill/>
                </a:ln>
                <a:solidFill>
                  <a:srgbClr val="000000"/>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data</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 and reports, much of which you are able to view as visualisations, and interrogate to find national, regional and local, specific information.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The government, the Department of Health and Social Care, the Care Quality Commission (CQC), local authorities, Clinical Commissioning Groups (CCGs) and other sector stakeholders all need access to high quality adult social care workforce information. The ASC WDS is where they come to get it. </a:t>
            </a:r>
          </a:p>
          <a:p>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3</a:t>
            </a:fld>
            <a:endParaRPr lang="en-GB"/>
          </a:p>
        </p:txBody>
      </p:sp>
    </p:spTree>
    <p:extLst>
      <p:ext uri="{BB962C8B-B14F-4D97-AF65-F5344CB8AC3E}">
        <p14:creationId xmlns:p14="http://schemas.microsoft.com/office/powerpoint/2010/main" val="2050858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4</a:t>
            </a:fld>
            <a:endParaRPr lang="en-GB"/>
          </a:p>
        </p:txBody>
      </p:sp>
    </p:spTree>
    <p:extLst>
      <p:ext uri="{BB962C8B-B14F-4D97-AF65-F5344CB8AC3E}">
        <p14:creationId xmlns:p14="http://schemas.microsoft.com/office/powerpoint/2010/main" val="14691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reasons added as new functionalities come online.  If you would like the system to do something, please use the beta button on the main </a:t>
            </a:r>
            <a:r>
              <a:rPr lang="en-GB"/>
              <a:t>home screen and </a:t>
            </a:r>
            <a:r>
              <a:rPr lang="en-GB" dirty="0"/>
              <a:t>give us </a:t>
            </a:r>
            <a:r>
              <a:rPr lang="en-GB"/>
              <a:t>your feedback.</a:t>
            </a:r>
            <a:endParaRPr lang="en-GB" dirty="0"/>
          </a:p>
        </p:txBody>
      </p:sp>
      <p:sp>
        <p:nvSpPr>
          <p:cNvPr id="4" name="Slide Number Placeholder 3"/>
          <p:cNvSpPr>
            <a:spLocks noGrp="1"/>
          </p:cNvSpPr>
          <p:nvPr>
            <p:ph type="sldNum" sz="quarter" idx="5"/>
          </p:nvPr>
        </p:nvSpPr>
        <p:spPr/>
        <p:txBody>
          <a:bodyPr/>
          <a:lstStyle/>
          <a:p>
            <a:fld id="{A5EB467E-689E-4776-8297-2FB7C7A995D4}" type="slidenum">
              <a:rPr lang="en-GB" smtClean="0"/>
              <a:t>5</a:t>
            </a:fld>
            <a:endParaRPr lang="en-GB"/>
          </a:p>
        </p:txBody>
      </p:sp>
    </p:spTree>
    <p:extLst>
      <p:ext uri="{BB962C8B-B14F-4D97-AF65-F5344CB8AC3E}">
        <p14:creationId xmlns:p14="http://schemas.microsoft.com/office/powerpoint/2010/main" val="2498494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A5EB467E-689E-4776-8297-2FB7C7A995D4}" type="slidenum">
              <a:rPr lang="en-GB" smtClean="0"/>
              <a:t>6</a:t>
            </a:fld>
            <a:endParaRPr lang="en-GB"/>
          </a:p>
        </p:txBody>
      </p:sp>
    </p:spTree>
    <p:extLst>
      <p:ext uri="{BB962C8B-B14F-4D97-AF65-F5344CB8AC3E}">
        <p14:creationId xmlns:p14="http://schemas.microsoft.com/office/powerpoint/2010/main" val="2746594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excel format report provides a summary of your staff training and highlights staff who have training that has, or will soon expire or where required training is missing.  It’s a valuable management tool to ensure staff training is up to date and helps you plan future training, giving you access to relevant information needed before commissioning training from a provider.  </a:t>
            </a:r>
            <a:r>
              <a:rPr lang="en-GB" b="1" dirty="0"/>
              <a:t>You can also use it to evidence with CQC that all training is up to date.</a:t>
            </a:r>
          </a:p>
        </p:txBody>
      </p:sp>
      <p:sp>
        <p:nvSpPr>
          <p:cNvPr id="4" name="Slide Number Placeholder 3"/>
          <p:cNvSpPr>
            <a:spLocks noGrp="1"/>
          </p:cNvSpPr>
          <p:nvPr>
            <p:ph type="sldNum" sz="quarter" idx="5"/>
          </p:nvPr>
        </p:nvSpPr>
        <p:spPr/>
        <p:txBody>
          <a:bodyPr/>
          <a:lstStyle/>
          <a:p>
            <a:fld id="{A5EB467E-689E-4776-8297-2FB7C7A995D4}" type="slidenum">
              <a:rPr lang="en-GB" smtClean="0"/>
              <a:t>7</a:t>
            </a:fld>
            <a:endParaRPr lang="en-GB"/>
          </a:p>
        </p:txBody>
      </p:sp>
    </p:spTree>
    <p:extLst>
      <p:ext uri="{BB962C8B-B14F-4D97-AF65-F5344CB8AC3E}">
        <p14:creationId xmlns:p14="http://schemas.microsoft.com/office/powerpoint/2010/main" val="2106995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EB467E-689E-4776-8297-2FB7C7A995D4}" type="slidenum">
              <a:rPr lang="en-GB" smtClean="0"/>
              <a:t>8</a:t>
            </a:fld>
            <a:endParaRPr lang="en-GB"/>
          </a:p>
        </p:txBody>
      </p:sp>
    </p:spTree>
    <p:extLst>
      <p:ext uri="{BB962C8B-B14F-4D97-AF65-F5344CB8AC3E}">
        <p14:creationId xmlns:p14="http://schemas.microsoft.com/office/powerpoint/2010/main" val="87145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EEE4346A-EE18-4873-B9D5-50283FF50D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BF57473B-BEEF-46A7-BB89-B4EF595EA636}"/>
              </a:ext>
            </a:extLst>
          </p:cNvPr>
          <p:cNvSpPr>
            <a:spLocks noGrp="1"/>
          </p:cNvSpPr>
          <p:nvPr>
            <p:ph type="body" idx="1"/>
          </p:nvPr>
        </p:nvSpPr>
        <p:spPr bwMode="auto">
          <a:xfrm>
            <a:off x="679450" y="4745038"/>
            <a:ext cx="5438775" cy="4465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63492" name="Slide Number Placeholder 3">
            <a:extLst>
              <a:ext uri="{FF2B5EF4-FFF2-40B4-BE49-F238E27FC236}">
                <a16:creationId xmlns:a16="http://schemas.microsoft.com/office/drawing/2014/main" id="{4A8A6F14-29C2-4A0A-BB9F-962FF9043A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511175" indent="-195263">
              <a:defRPr>
                <a:solidFill>
                  <a:schemeClr val="tx1"/>
                </a:solidFill>
                <a:latin typeface="Arial" panose="020B0604020202020204" pitchFamily="34" charset="0"/>
                <a:cs typeface="Arial" panose="020B0604020202020204" pitchFamily="34" charset="0"/>
              </a:defRPr>
            </a:lvl2pPr>
            <a:lvl3pPr marL="785813" indent="-157163">
              <a:defRPr>
                <a:solidFill>
                  <a:schemeClr val="tx1"/>
                </a:solidFill>
                <a:latin typeface="Arial" panose="020B0604020202020204" pitchFamily="34" charset="0"/>
                <a:cs typeface="Arial" panose="020B0604020202020204" pitchFamily="34" charset="0"/>
              </a:defRPr>
            </a:lvl3pPr>
            <a:lvl4pPr marL="1101725" indent="-157163">
              <a:defRPr>
                <a:solidFill>
                  <a:schemeClr val="tx1"/>
                </a:solidFill>
                <a:latin typeface="Arial" panose="020B0604020202020204" pitchFamily="34" charset="0"/>
                <a:cs typeface="Arial" panose="020B0604020202020204" pitchFamily="34" charset="0"/>
              </a:defRPr>
            </a:lvl4pPr>
            <a:lvl5pPr marL="1416050" indent="-157163">
              <a:defRPr>
                <a:solidFill>
                  <a:schemeClr val="tx1"/>
                </a:solidFill>
                <a:latin typeface="Arial" panose="020B0604020202020204" pitchFamily="34" charset="0"/>
                <a:cs typeface="Arial" panose="020B0604020202020204" pitchFamily="34" charset="0"/>
              </a:defRPr>
            </a:lvl5pPr>
            <a:lvl6pPr marL="18732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304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7876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44850" indent="-15716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89EA436-9C97-4041-8FE9-1703053A04DA}"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4" name="Picture 3" descr="A group of people sitting next to a person&#10;&#10;Description automatically generated">
            <a:extLst>
              <a:ext uri="{FF2B5EF4-FFF2-40B4-BE49-F238E27FC236}">
                <a16:creationId xmlns:a16="http://schemas.microsoft.com/office/drawing/2014/main" id="{4AF7D064-3FD2-8042-877F-A1141B0F1A60}"/>
              </a:ext>
            </a:extLst>
          </p:cNvPr>
          <p:cNvPicPr>
            <a:picLocks noChangeAspect="1"/>
          </p:cNvPicPr>
          <p:nvPr userDrawn="1"/>
        </p:nvPicPr>
        <p:blipFill>
          <a:blip r:embed="rId2"/>
          <a:stretch>
            <a:fillRect/>
          </a:stretch>
        </p:blipFill>
        <p:spPr>
          <a:xfrm>
            <a:off x="0" y="3292838"/>
            <a:ext cx="9144000" cy="2984500"/>
          </a:xfrm>
          <a:prstGeom prst="rect">
            <a:avLst/>
          </a:prstGeom>
        </p:spPr>
      </p:pic>
    </p:spTree>
    <p:extLst>
      <p:ext uri="{BB962C8B-B14F-4D97-AF65-F5344CB8AC3E}">
        <p14:creationId xmlns:p14="http://schemas.microsoft.com/office/powerpoint/2010/main" val="3051647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107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title slide 5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00A651"/>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63909747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title slide 6 (cherr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BA0C2F"/>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321671058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title slide 7 (oran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E87722"/>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303697862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E54896B-A414-1349-BED9-26A753E6AA1F}"/>
              </a:ext>
            </a:extLst>
          </p:cNvPr>
          <p:cNvSpPr>
            <a:spLocks noGrp="1"/>
          </p:cNvSpPr>
          <p:nvPr>
            <p:ph type="body" sz="quarter" idx="11"/>
          </p:nvPr>
        </p:nvSpPr>
        <p:spPr>
          <a:xfrm>
            <a:off x="367729" y="2145794"/>
            <a:ext cx="8307959"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itle 1">
            <a:extLst>
              <a:ext uri="{FF2B5EF4-FFF2-40B4-BE49-F238E27FC236}">
                <a16:creationId xmlns:a16="http://schemas.microsoft.com/office/drawing/2014/main" id="{DFA3CAE1-74FD-B74B-BAF7-282D3C9CEC70}"/>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7" name="Text Placeholder 9">
            <a:extLst>
              <a:ext uri="{FF2B5EF4-FFF2-40B4-BE49-F238E27FC236}">
                <a16:creationId xmlns:a16="http://schemas.microsoft.com/office/drawing/2014/main" id="{5F1C9E69-2546-444E-9903-F6030191E0A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spTree>
    <p:extLst>
      <p:ext uri="{BB962C8B-B14F-4D97-AF65-F5344CB8AC3E}">
        <p14:creationId xmlns:p14="http://schemas.microsoft.com/office/powerpoint/2010/main" val="264463487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144506250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slide 2 (plum)">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A20067"/>
              </a:buClr>
              <a:buFont typeface="Wingdings" pitchFamily="2" charset="2"/>
              <a:buChar char="§"/>
              <a:defRPr sz="2400"/>
            </a:lvl1pPr>
            <a:lvl2pPr marL="685800" indent="-228600">
              <a:buClr>
                <a:srgbClr val="A20067"/>
              </a:buClr>
              <a:buFont typeface="Wingdings" pitchFamily="2" charset="2"/>
              <a:buChar char="§"/>
              <a:defRPr sz="2000"/>
            </a:lvl2pPr>
            <a:lvl3pPr marL="1143000" indent="-228600">
              <a:buClr>
                <a:srgbClr val="A20067"/>
              </a:buClr>
              <a:buFont typeface="Wingdings" pitchFamily="2" charset="2"/>
              <a:buChar char="§"/>
              <a:defRPr sz="1800"/>
            </a:lvl3pPr>
            <a:lvl4pPr marL="1600200" indent="-228600">
              <a:buClr>
                <a:srgbClr val="A20067"/>
              </a:buClr>
              <a:buFont typeface="Wingdings" pitchFamily="2" charset="2"/>
              <a:buChar char="§"/>
              <a:defRPr sz="1600"/>
            </a:lvl4pPr>
            <a:lvl5pPr marL="2057400" indent="-228600">
              <a:buClr>
                <a:srgbClr val="A20067"/>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A20067"/>
              </a:buClr>
              <a:buFont typeface="Wingdings" pitchFamily="2" charset="2"/>
              <a:buChar char="§"/>
              <a:defRPr>
                <a:solidFill>
                  <a:srgbClr val="A20067"/>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71"/>
            <a:ext cx="1228324" cy="4614824"/>
          </a:xfrm>
          <a:prstGeom prst="rect">
            <a:avLst/>
          </a:prstGeom>
        </p:spPr>
      </p:pic>
    </p:spTree>
    <p:extLst>
      <p:ext uri="{BB962C8B-B14F-4D97-AF65-F5344CB8AC3E}">
        <p14:creationId xmlns:p14="http://schemas.microsoft.com/office/powerpoint/2010/main" val="337721877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slide 3 (tea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8C95"/>
              </a:buClr>
              <a:buFont typeface="Wingdings" pitchFamily="2" charset="2"/>
              <a:buChar char="§"/>
              <a:defRPr sz="2400"/>
            </a:lvl1pPr>
            <a:lvl2pPr marL="685800" indent="-228600">
              <a:buClr>
                <a:srgbClr val="008C95"/>
              </a:buClr>
              <a:buFont typeface="Wingdings" pitchFamily="2" charset="2"/>
              <a:buChar char="§"/>
              <a:defRPr sz="2000"/>
            </a:lvl2pPr>
            <a:lvl3pPr marL="1143000" indent="-228600">
              <a:buClr>
                <a:srgbClr val="008C95"/>
              </a:buClr>
              <a:buFont typeface="Wingdings" pitchFamily="2" charset="2"/>
              <a:buChar char="§"/>
              <a:defRPr sz="1800"/>
            </a:lvl3pPr>
            <a:lvl4pPr marL="1600200" indent="-228600">
              <a:buClr>
                <a:srgbClr val="008C95"/>
              </a:buClr>
              <a:buFont typeface="Wingdings" pitchFamily="2" charset="2"/>
              <a:buChar char="§"/>
              <a:defRPr sz="1600"/>
            </a:lvl4pPr>
            <a:lvl5pPr marL="2057400" indent="-228600">
              <a:buClr>
                <a:srgbClr val="008C95"/>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8C95"/>
              </a:buClr>
              <a:buFont typeface="Wingdings" pitchFamily="2" charset="2"/>
              <a:buChar char="§"/>
              <a:defRPr>
                <a:solidFill>
                  <a:srgbClr val="008C95"/>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71"/>
            <a:ext cx="1228324" cy="4614824"/>
          </a:xfrm>
          <a:prstGeom prst="rect">
            <a:avLst/>
          </a:prstGeom>
        </p:spPr>
      </p:pic>
    </p:spTree>
    <p:extLst>
      <p:ext uri="{BB962C8B-B14F-4D97-AF65-F5344CB8AC3E}">
        <p14:creationId xmlns:p14="http://schemas.microsoft.com/office/powerpoint/2010/main" val="290675211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slide 4 (viole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330072"/>
              </a:buClr>
              <a:buFont typeface="Wingdings" pitchFamily="2" charset="2"/>
              <a:buChar char="§"/>
              <a:defRPr sz="2400"/>
            </a:lvl1pPr>
            <a:lvl2pPr marL="685800" indent="-228600">
              <a:buClr>
                <a:srgbClr val="330072"/>
              </a:buClr>
              <a:buFont typeface="Wingdings" pitchFamily="2" charset="2"/>
              <a:buChar char="§"/>
              <a:defRPr sz="2000"/>
            </a:lvl2pPr>
            <a:lvl3pPr marL="1143000" indent="-228600">
              <a:buClr>
                <a:srgbClr val="330072"/>
              </a:buClr>
              <a:buFont typeface="Wingdings" pitchFamily="2" charset="2"/>
              <a:buChar char="§"/>
              <a:defRPr sz="1800"/>
            </a:lvl3pPr>
            <a:lvl4pPr marL="1600200" indent="-228600">
              <a:buClr>
                <a:srgbClr val="330072"/>
              </a:buClr>
              <a:buFont typeface="Wingdings" pitchFamily="2" charset="2"/>
              <a:buChar char="§"/>
              <a:defRPr sz="1600"/>
            </a:lvl4pPr>
            <a:lvl5pPr marL="2057400" indent="-228600">
              <a:buClr>
                <a:srgbClr val="330072"/>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330072"/>
              </a:buClr>
              <a:buFont typeface="Wingdings" pitchFamily="2" charset="2"/>
              <a:buChar char="§"/>
              <a:defRPr>
                <a:solidFill>
                  <a:srgbClr val="330072"/>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71"/>
            <a:ext cx="1228324" cy="4614824"/>
          </a:xfrm>
          <a:prstGeom prst="rect">
            <a:avLst/>
          </a:prstGeom>
        </p:spPr>
      </p:pic>
    </p:spTree>
    <p:extLst>
      <p:ext uri="{BB962C8B-B14F-4D97-AF65-F5344CB8AC3E}">
        <p14:creationId xmlns:p14="http://schemas.microsoft.com/office/powerpoint/2010/main" val="407743699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lide 5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A651"/>
              </a:buClr>
              <a:buFont typeface="Wingdings" pitchFamily="2" charset="2"/>
              <a:buChar char="§"/>
              <a:defRPr sz="2400"/>
            </a:lvl1pPr>
            <a:lvl2pPr marL="685800" indent="-228600">
              <a:buClr>
                <a:srgbClr val="00A651"/>
              </a:buClr>
              <a:buFont typeface="Wingdings" pitchFamily="2" charset="2"/>
              <a:buChar char="§"/>
              <a:defRPr sz="2000"/>
            </a:lvl2pPr>
            <a:lvl3pPr marL="1143000" indent="-228600">
              <a:buClr>
                <a:srgbClr val="00A651"/>
              </a:buClr>
              <a:buFont typeface="Wingdings" pitchFamily="2" charset="2"/>
              <a:buChar char="§"/>
              <a:defRPr sz="1800"/>
            </a:lvl3pPr>
            <a:lvl4pPr marL="1600200" indent="-228600">
              <a:buClr>
                <a:srgbClr val="00A651"/>
              </a:buClr>
              <a:buFont typeface="Wingdings" pitchFamily="2" charset="2"/>
              <a:buChar char="§"/>
              <a:defRPr sz="1600"/>
            </a:lvl4pPr>
            <a:lvl5pPr marL="2057400" indent="-228600">
              <a:buClr>
                <a:srgbClr val="00A651"/>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A651"/>
              </a:buClr>
              <a:buFont typeface="Wingdings" pitchFamily="2" charset="2"/>
              <a:buChar char="§"/>
              <a:defRPr>
                <a:solidFill>
                  <a:srgbClr val="00A651"/>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71"/>
            <a:ext cx="1228324" cy="4614824"/>
          </a:xfrm>
          <a:prstGeom prst="rect">
            <a:avLst/>
          </a:prstGeom>
        </p:spPr>
      </p:pic>
    </p:spTree>
    <p:extLst>
      <p:ext uri="{BB962C8B-B14F-4D97-AF65-F5344CB8AC3E}">
        <p14:creationId xmlns:p14="http://schemas.microsoft.com/office/powerpoint/2010/main" val="373129778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lide 5 (cherr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D9DA08A7-5006-D44A-8606-EF9C1B9C9B1F}"/>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9" name="Text Placeholder 3">
            <a:extLst>
              <a:ext uri="{FF2B5EF4-FFF2-40B4-BE49-F238E27FC236}">
                <a16:creationId xmlns:a16="http://schemas.microsoft.com/office/drawing/2014/main" id="{59292AD8-6A62-3B47-9311-49E1D04176BB}"/>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BA0C2F"/>
              </a:buClr>
              <a:buFont typeface="Wingdings" pitchFamily="2" charset="2"/>
              <a:buChar char="§"/>
              <a:defRPr sz="2400"/>
            </a:lvl1pPr>
            <a:lvl2pPr marL="685800" indent="-228600">
              <a:buClr>
                <a:srgbClr val="BA0C2F"/>
              </a:buClr>
              <a:buFont typeface="Wingdings" pitchFamily="2" charset="2"/>
              <a:buChar char="§"/>
              <a:defRPr sz="2000"/>
            </a:lvl2pPr>
            <a:lvl3pPr marL="1143000" indent="-228600">
              <a:buClr>
                <a:srgbClr val="BA0C2F"/>
              </a:buClr>
              <a:buFont typeface="Wingdings" pitchFamily="2" charset="2"/>
              <a:buChar char="§"/>
              <a:defRPr sz="1800"/>
            </a:lvl3pPr>
            <a:lvl4pPr marL="1600200" indent="-228600">
              <a:buClr>
                <a:srgbClr val="BA0C2F"/>
              </a:buClr>
              <a:buFont typeface="Wingdings" pitchFamily="2" charset="2"/>
              <a:buChar char="§"/>
              <a:defRPr sz="1600"/>
            </a:lvl4pPr>
            <a:lvl5pPr marL="2057400" indent="-228600">
              <a:buClr>
                <a:srgbClr val="BA0C2F"/>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9">
            <a:extLst>
              <a:ext uri="{FF2B5EF4-FFF2-40B4-BE49-F238E27FC236}">
                <a16:creationId xmlns:a16="http://schemas.microsoft.com/office/drawing/2014/main" id="{F1E82AAE-7D17-0541-83C3-1DC5C131B980}"/>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BA0C2F"/>
              </a:buClr>
              <a:buFont typeface="Wingdings" pitchFamily="2" charset="2"/>
              <a:buChar char="§"/>
              <a:defRPr>
                <a:solidFill>
                  <a:srgbClr val="BA0C2F"/>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11" name="Picture 10">
            <a:extLst>
              <a:ext uri="{FF2B5EF4-FFF2-40B4-BE49-F238E27FC236}">
                <a16:creationId xmlns:a16="http://schemas.microsoft.com/office/drawing/2014/main" id="{9AB36D77-5D0C-9E47-8CE8-08CDCE82DC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71"/>
            <a:ext cx="1228324" cy="4614824"/>
          </a:xfrm>
          <a:prstGeom prst="rect">
            <a:avLst/>
          </a:prstGeom>
        </p:spPr>
      </p:pic>
    </p:spTree>
    <p:extLst>
      <p:ext uri="{BB962C8B-B14F-4D97-AF65-F5344CB8AC3E}">
        <p14:creationId xmlns:p14="http://schemas.microsoft.com/office/powerpoint/2010/main" val="76493161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6" name="Picture 5">
            <a:extLst>
              <a:ext uri="{FF2B5EF4-FFF2-40B4-BE49-F238E27FC236}">
                <a16:creationId xmlns:a16="http://schemas.microsoft.com/office/drawing/2014/main" id="{38A4FE44-5611-764D-A6AE-AA87C019C28D}"/>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321056024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areers/young peo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1998BB-913A-A549-8D2B-4ED8DE9C0B2D}"/>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6FB1583-49B7-884D-8DA4-FEB371CB35F0}"/>
              </a:ext>
            </a:extLst>
          </p:cNvPr>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6" name="Text Placeholder 7">
            <a:extLst>
              <a:ext uri="{FF2B5EF4-FFF2-40B4-BE49-F238E27FC236}">
                <a16:creationId xmlns:a16="http://schemas.microsoft.com/office/drawing/2014/main" id="{0DBBB70A-3403-E54D-A71A-920BED978B30}"/>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8" name="Picture 7">
            <a:extLst>
              <a:ext uri="{FF2B5EF4-FFF2-40B4-BE49-F238E27FC236}">
                <a16:creationId xmlns:a16="http://schemas.microsoft.com/office/drawing/2014/main" id="{71227A66-0678-1C49-A37B-07FDED0ACB9D}"/>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160935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vents/meeting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4" name="Picture 3">
            <a:extLst>
              <a:ext uri="{FF2B5EF4-FFF2-40B4-BE49-F238E27FC236}">
                <a16:creationId xmlns:a16="http://schemas.microsoft.com/office/drawing/2014/main" id="{4AF7D064-3FD2-8042-877F-A1141B0F1A60}"/>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115362077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ividual employer (community/home car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6" name="Picture 5">
            <a:extLst>
              <a:ext uri="{FF2B5EF4-FFF2-40B4-BE49-F238E27FC236}">
                <a16:creationId xmlns:a16="http://schemas.microsoft.com/office/drawing/2014/main" id="{72A34AD5-D911-DD4C-BEF3-40C0975C1D70}"/>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211614808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adership and mana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1998BB-913A-A549-8D2B-4ED8DE9C0B2D}"/>
              </a:ext>
            </a:extLst>
          </p:cNvPr>
          <p:cNvSpPr/>
          <p:nvPr userDrawn="1"/>
        </p:nvSpPr>
        <p:spPr>
          <a:xfrm>
            <a:off x="0" y="6416675"/>
            <a:ext cx="9144000" cy="441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6FB1583-49B7-884D-8DA4-FEB371CB35F0}"/>
              </a:ext>
            </a:extLst>
          </p:cNvPr>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6" name="Text Placeholder 7">
            <a:extLst>
              <a:ext uri="{FF2B5EF4-FFF2-40B4-BE49-F238E27FC236}">
                <a16:creationId xmlns:a16="http://schemas.microsoft.com/office/drawing/2014/main" id="{0DBBB70A-3403-E54D-A71A-920BED978B30}"/>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E87722"/>
              </a:buClr>
              <a:buFont typeface="Wingdings" pitchFamily="2" charset="2"/>
              <a:buChar char="§"/>
              <a:defRPr>
                <a:solidFill>
                  <a:srgbClr val="E87722"/>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8" name="Picture 7">
            <a:extLst>
              <a:ext uri="{FF2B5EF4-FFF2-40B4-BE49-F238E27FC236}">
                <a16:creationId xmlns:a16="http://schemas.microsoft.com/office/drawing/2014/main" id="{7A8220DF-6815-BF40-A078-D5B22A5FD752}"/>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21967380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arning disability/autis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1998BB-913A-A549-8D2B-4ED8DE9C0B2D}"/>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6FB1583-49B7-884D-8DA4-FEB371CB35F0}"/>
              </a:ext>
            </a:extLst>
          </p:cNvPr>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6" name="Text Placeholder 7">
            <a:extLst>
              <a:ext uri="{FF2B5EF4-FFF2-40B4-BE49-F238E27FC236}">
                <a16:creationId xmlns:a16="http://schemas.microsoft.com/office/drawing/2014/main" id="{0DBBB70A-3403-E54D-A71A-920BED978B30}"/>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8" name="Picture 7">
            <a:extLst>
              <a:ext uri="{FF2B5EF4-FFF2-40B4-BE49-F238E27FC236}">
                <a16:creationId xmlns:a16="http://schemas.microsoft.com/office/drawing/2014/main" id="{BD3B3786-9677-F243-9687-217339B3152C}"/>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1943647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urs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1998BB-913A-A549-8D2B-4ED8DE9C0B2D}"/>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6FB1583-49B7-884D-8DA4-FEB371CB35F0}"/>
              </a:ext>
            </a:extLst>
          </p:cNvPr>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6" name="Text Placeholder 7">
            <a:extLst>
              <a:ext uri="{FF2B5EF4-FFF2-40B4-BE49-F238E27FC236}">
                <a16:creationId xmlns:a16="http://schemas.microsoft.com/office/drawing/2014/main" id="{0DBBB70A-3403-E54D-A71A-920BED978B30}"/>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8" name="Picture 7">
            <a:extLst>
              <a:ext uri="{FF2B5EF4-FFF2-40B4-BE49-F238E27FC236}">
                <a16:creationId xmlns:a16="http://schemas.microsoft.com/office/drawing/2014/main" id="{7926098A-F4D7-2C45-B97D-DA9C5C9F343E}"/>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535577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1998BB-913A-A549-8D2B-4ED8DE9C0B2D}"/>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6FB1583-49B7-884D-8DA4-FEB371CB35F0}"/>
              </a:ext>
            </a:extLst>
          </p:cNvPr>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6" name="Text Placeholder 7">
            <a:extLst>
              <a:ext uri="{FF2B5EF4-FFF2-40B4-BE49-F238E27FC236}">
                <a16:creationId xmlns:a16="http://schemas.microsoft.com/office/drawing/2014/main" id="{0DBBB70A-3403-E54D-A71A-920BED978B30}"/>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8" name="Picture 7">
            <a:extLst>
              <a:ext uri="{FF2B5EF4-FFF2-40B4-BE49-F238E27FC236}">
                <a16:creationId xmlns:a16="http://schemas.microsoft.com/office/drawing/2014/main" id="{AA701A7C-7DC4-A044-B817-A748BDFB96AF}"/>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468391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7" name="Title 1"/>
          <p:cNvSpPr>
            <a:spLocks noGrp="1"/>
          </p:cNvSpPr>
          <p:nvPr>
            <p:ph type="title"/>
          </p:nvPr>
        </p:nvSpPr>
        <p:spPr>
          <a:xfrm>
            <a:off x="192792" y="1525056"/>
            <a:ext cx="5546995" cy="705863"/>
          </a:xfrm>
          <a:prstGeom prst="rect">
            <a:avLst/>
          </a:prstGeom>
        </p:spPr>
        <p:txBody>
          <a:bodyPr/>
          <a:lstStyle>
            <a:lvl1pPr algn="l">
              <a:defRPr sz="3600" b="1">
                <a:solidFill>
                  <a:srgbClr val="0079C2"/>
                </a:solidFill>
                <a:latin typeface="Arial" pitchFamily="34" charset="0"/>
                <a:cs typeface="Arial"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229134" y="3531132"/>
            <a:ext cx="8584359" cy="3045939"/>
          </a:xfrm>
          <a:prstGeom prst="rect">
            <a:avLst/>
          </a:prstGeom>
        </p:spPr>
        <p:txBody>
          <a:bodyPr/>
          <a:lstStyle>
            <a:lvl1pPr marL="0" indent="0">
              <a:buFontTx/>
              <a:buNone/>
              <a:defRPr sz="2000">
                <a:latin typeface="Arial" pitchFamily="34" charset="0"/>
                <a:cs typeface="Arial" pitchFamily="34" charset="0"/>
              </a:defRPr>
            </a:lvl1pPr>
            <a:lvl2pPr marL="742950" indent="-285750">
              <a:buFont typeface="Wingdings" pitchFamily="2" charset="2"/>
              <a:buChar char="§"/>
              <a:defRPr sz="2000">
                <a:latin typeface="Arial" pitchFamily="34" charset="0"/>
                <a:cs typeface="Arial" pitchFamily="34" charset="0"/>
              </a:defRPr>
            </a:lvl2pPr>
            <a:lvl3pPr marL="1143000" indent="-228600">
              <a:buFont typeface="Wingdings" pitchFamily="2" charset="2"/>
              <a:buChar char="§"/>
              <a:defRPr sz="2000">
                <a:solidFill>
                  <a:schemeClr val="tx1">
                    <a:lumMod val="65000"/>
                    <a:lumOff val="35000"/>
                  </a:schemeClr>
                </a:solidFill>
                <a:latin typeface="Arial" pitchFamily="34" charset="0"/>
                <a:cs typeface="Arial" pitchFamily="34" charset="0"/>
              </a:defRPr>
            </a:lvl3pPr>
            <a:lvl4pPr marL="1600200" indent="-228600">
              <a:buFont typeface="Wingdings" pitchFamily="2" charset="2"/>
              <a:buChar char="§"/>
              <a:defRPr>
                <a:latin typeface="Arial" pitchFamily="34" charset="0"/>
                <a:cs typeface="Arial" pitchFamily="34" charset="0"/>
              </a:defRPr>
            </a:lvl4pPr>
            <a:lvl5pPr marL="2057400" indent="-228600">
              <a:buFont typeface="Wingdings" pitchFamily="2" charset="2"/>
              <a:buChar cha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0" name="Text Placeholder 9"/>
          <p:cNvSpPr>
            <a:spLocks noGrp="1"/>
          </p:cNvSpPr>
          <p:nvPr>
            <p:ph type="body" sz="quarter" idx="11"/>
          </p:nvPr>
        </p:nvSpPr>
        <p:spPr>
          <a:xfrm>
            <a:off x="231237" y="2759726"/>
            <a:ext cx="8593273" cy="517793"/>
          </a:xfrm>
          <a:prstGeom prst="rect">
            <a:avLst/>
          </a:prstGeom>
        </p:spPr>
        <p:txBody>
          <a:bodyPr/>
          <a:lstStyle>
            <a:lvl1pPr marL="0" indent="0">
              <a:buFontTx/>
              <a:buNone/>
              <a:defRPr sz="2800">
                <a:solidFill>
                  <a:srgbClr val="0079C2"/>
                </a:solidFill>
                <a:latin typeface="Arial" pitchFamily="34" charset="0"/>
                <a:cs typeface="Arial" pitchFamily="34" charset="0"/>
              </a:defRPr>
            </a:lvl1pPr>
          </a:lstStyle>
          <a:p>
            <a:pPr lvl="0"/>
            <a:r>
              <a:rPr lang="en-US" dirty="0"/>
              <a:t>Click to edit Master text styles</a:t>
            </a:r>
          </a:p>
        </p:txBody>
      </p:sp>
      <p:cxnSp>
        <p:nvCxnSpPr>
          <p:cNvPr id="5" name="Straight Connector 4"/>
          <p:cNvCxnSpPr/>
          <p:nvPr userDrawn="1"/>
        </p:nvCxnSpPr>
        <p:spPr>
          <a:xfrm>
            <a:off x="319489" y="6621137"/>
            <a:ext cx="8505022" cy="0"/>
          </a:xfrm>
          <a:prstGeom prst="line">
            <a:avLst/>
          </a:prstGeom>
          <a:ln w="88900">
            <a:solidFill>
              <a:srgbClr val="BA9F88">
                <a:alpha val="25000"/>
              </a:srgbClr>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19500" cy="1314450"/>
          </a:xfrm>
          <a:prstGeom prst="rect">
            <a:avLst/>
          </a:prstGeom>
        </p:spPr>
      </p:pic>
    </p:spTree>
    <p:extLst>
      <p:ext uri="{BB962C8B-B14F-4D97-AF65-F5344CB8AC3E}">
        <p14:creationId xmlns:p14="http://schemas.microsoft.com/office/powerpoint/2010/main" val="4257250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reers/young peo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descr="A screen shot of a person&#10;&#10;Description automatically generated">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37800" y="1609969"/>
            <a:ext cx="1228325" cy="4614828"/>
          </a:xfrm>
          <a:prstGeom prst="rect">
            <a:avLst/>
          </a:prstGeom>
        </p:spPr>
      </p:pic>
    </p:spTree>
    <p:extLst>
      <p:ext uri="{BB962C8B-B14F-4D97-AF65-F5344CB8AC3E}">
        <p14:creationId xmlns:p14="http://schemas.microsoft.com/office/powerpoint/2010/main" val="2737435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vents/meeting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308242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7" name="Picture 6">
            <a:extLst>
              <a:ext uri="{FF2B5EF4-FFF2-40B4-BE49-F238E27FC236}">
                <a16:creationId xmlns:a16="http://schemas.microsoft.com/office/drawing/2014/main" id="{82E5A7EA-545A-4244-9686-0E869516DFFF}"/>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20185686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dividual employer (community/home ca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1520343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adership and mana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solidFill>
            <a:srgbClr val="E87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E87722"/>
              </a:buClr>
              <a:buFont typeface="Wingdings" pitchFamily="2" charset="2"/>
              <a:buChar char="§"/>
              <a:defRPr>
                <a:solidFill>
                  <a:srgbClr val="E87722"/>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a:srcRect/>
          <a:stretch/>
        </p:blipFill>
        <p:spPr>
          <a:xfrm>
            <a:off x="7737800" y="1609971"/>
            <a:ext cx="1228324" cy="4614824"/>
          </a:xfrm>
          <a:prstGeom prst="rect">
            <a:avLst/>
          </a:prstGeom>
        </p:spPr>
      </p:pic>
    </p:spTree>
    <p:extLst>
      <p:ext uri="{BB962C8B-B14F-4D97-AF65-F5344CB8AC3E}">
        <p14:creationId xmlns:p14="http://schemas.microsoft.com/office/powerpoint/2010/main" val="215196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arning disability/autis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2665361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urs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28786427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57A81-478E-CA45-A841-088A0D106062}"/>
              </a:ext>
            </a:extLst>
          </p:cNvPr>
          <p:cNvSpPr/>
          <p:nvPr userDrawn="1"/>
        </p:nvSpPr>
        <p:spPr>
          <a:xfrm>
            <a:off x="0" y="6416675"/>
            <a:ext cx="9144000" cy="441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3DF0C0-4911-1B47-A402-0E0D2BE73A0E}"/>
              </a:ext>
            </a:extLst>
          </p:cNvPr>
          <p:cNvSpPr>
            <a:spLocks noGrp="1"/>
          </p:cNvSpPr>
          <p:nvPr>
            <p:ph type="title" hasCustomPrompt="1"/>
          </p:nvPr>
        </p:nvSpPr>
        <p:spPr>
          <a:xfrm>
            <a:off x="367729" y="441325"/>
            <a:ext cx="6982305" cy="646811"/>
          </a:xfrm>
          <a:prstGeom prst="rect">
            <a:avLst/>
          </a:prstGeom>
          <a:noFill/>
          <a:ln w="12700">
            <a:noFill/>
          </a:ln>
        </p:spPr>
        <p:txBody>
          <a:bodyPr/>
          <a:lstStyle>
            <a:lvl1pPr>
              <a:defRPr sz="3600" b="1">
                <a:solidFill>
                  <a:srgbClr val="005EB8"/>
                </a:solidFill>
              </a:defRPr>
            </a:lvl1pPr>
          </a:lstStyle>
          <a:p>
            <a:r>
              <a:rPr lang="en-GB" dirty="0"/>
              <a:t>Click to edit Master title style  </a:t>
            </a:r>
            <a:endParaRPr lang="en-US" dirty="0"/>
          </a:p>
        </p:txBody>
      </p:sp>
      <p:sp>
        <p:nvSpPr>
          <p:cNvPr id="6" name="Text Placeholder 3">
            <a:extLst>
              <a:ext uri="{FF2B5EF4-FFF2-40B4-BE49-F238E27FC236}">
                <a16:creationId xmlns:a16="http://schemas.microsoft.com/office/drawing/2014/main" id="{FA007014-30B5-9C43-A122-2198A767119D}"/>
              </a:ext>
            </a:extLst>
          </p:cNvPr>
          <p:cNvSpPr>
            <a:spLocks noGrp="1"/>
          </p:cNvSpPr>
          <p:nvPr>
            <p:ph type="body" sz="quarter" idx="11"/>
          </p:nvPr>
        </p:nvSpPr>
        <p:spPr>
          <a:xfrm>
            <a:off x="367730" y="2145794"/>
            <a:ext cx="6982304" cy="3989830"/>
          </a:xfrm>
          <a:prstGeom prst="rect">
            <a:avLst/>
          </a:prstGeom>
        </p:spPr>
        <p:txBody>
          <a:bodyPr/>
          <a:lstStyle>
            <a:lvl1pPr marL="228600" indent="-228600">
              <a:buClr>
                <a:srgbClr val="005EB8"/>
              </a:buClr>
              <a:buFont typeface="Wingdings" pitchFamily="2" charset="2"/>
              <a:buChar char="§"/>
              <a:defRPr sz="2400"/>
            </a:lvl1pPr>
            <a:lvl2pPr marL="685800" indent="-228600">
              <a:buClr>
                <a:srgbClr val="005EB8"/>
              </a:buClr>
              <a:buFont typeface="Wingdings" pitchFamily="2" charset="2"/>
              <a:buChar char="§"/>
              <a:defRPr sz="2000"/>
            </a:lvl2pPr>
            <a:lvl3pPr marL="1143000" indent="-228600">
              <a:buClr>
                <a:srgbClr val="005EB8"/>
              </a:buClr>
              <a:buFont typeface="Wingdings" pitchFamily="2" charset="2"/>
              <a:buChar char="§"/>
              <a:defRPr sz="1800"/>
            </a:lvl3pPr>
            <a:lvl4pPr marL="1600200" indent="-228600">
              <a:buClr>
                <a:srgbClr val="005EB8"/>
              </a:buClr>
              <a:buFont typeface="Wingdings" pitchFamily="2" charset="2"/>
              <a:buChar char="§"/>
              <a:defRPr sz="1600"/>
            </a:lvl4pPr>
            <a:lvl5pPr marL="2057400" indent="-228600">
              <a:buClr>
                <a:srgbClr val="005EB8"/>
              </a:buClr>
              <a:buFont typeface="Wingdings" pitchFamily="2" charset="2"/>
              <a:buChar cha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9">
            <a:extLst>
              <a:ext uri="{FF2B5EF4-FFF2-40B4-BE49-F238E27FC236}">
                <a16:creationId xmlns:a16="http://schemas.microsoft.com/office/drawing/2014/main" id="{C260E0BD-312E-ED44-B40A-73964C6EEE28}"/>
              </a:ext>
            </a:extLst>
          </p:cNvPr>
          <p:cNvSpPr>
            <a:spLocks noGrp="1"/>
          </p:cNvSpPr>
          <p:nvPr>
            <p:ph type="body" sz="quarter" idx="12"/>
          </p:nvPr>
        </p:nvSpPr>
        <p:spPr>
          <a:xfrm>
            <a:off x="367728" y="1351027"/>
            <a:ext cx="6982305" cy="731837"/>
          </a:xfrm>
          <a:prstGeom prst="rect">
            <a:avLst/>
          </a:prstGeom>
        </p:spPr>
        <p:txBody>
          <a:bodyPr/>
          <a:lstStyle>
            <a:lvl1pPr marL="228600" indent="-2286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lvl2pPr>
            <a:lvl3pPr marL="1143000" indent="-228600">
              <a:buClr>
                <a:srgbClr val="005EB8"/>
              </a:buClr>
              <a:buFont typeface="Wingdings" pitchFamily="2" charset="2"/>
              <a:buChar char="§"/>
              <a:defRPr/>
            </a:lvl3pPr>
            <a:lvl4pPr marL="1600200" indent="-228600">
              <a:buClr>
                <a:srgbClr val="005EB8"/>
              </a:buClr>
              <a:buFont typeface="Wingdings" pitchFamily="2" charset="2"/>
              <a:buChar char="§"/>
              <a:defRPr/>
            </a:lvl4pPr>
            <a:lvl5pPr marL="2057400" indent="-228600">
              <a:buClr>
                <a:srgbClr val="005EB8"/>
              </a:buClr>
              <a:buFont typeface="Wingdings" pitchFamily="2" charset="2"/>
              <a:buChar char="§"/>
              <a:defRPr/>
            </a:lvl5pPr>
          </a:lstStyle>
          <a:p>
            <a:pPr lvl="0"/>
            <a:r>
              <a:rPr lang="en-GB" dirty="0"/>
              <a:t>Click to edit Master text styles</a:t>
            </a:r>
          </a:p>
        </p:txBody>
      </p:sp>
      <p:pic>
        <p:nvPicPr>
          <p:cNvPr id="3" name="Picture 2">
            <a:extLst>
              <a:ext uri="{FF2B5EF4-FFF2-40B4-BE49-F238E27FC236}">
                <a16:creationId xmlns:a16="http://schemas.microsoft.com/office/drawing/2014/main" id="{B8DBDC8C-6B15-A949-B64C-3E5076958C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37800" y="1609969"/>
            <a:ext cx="1228324" cy="4614828"/>
          </a:xfrm>
          <a:prstGeom prst="rect">
            <a:avLst/>
          </a:prstGeom>
        </p:spPr>
      </p:pic>
    </p:spTree>
    <p:extLst>
      <p:ext uri="{BB962C8B-B14F-4D97-AF65-F5344CB8AC3E}">
        <p14:creationId xmlns:p14="http://schemas.microsoft.com/office/powerpoint/2010/main" val="30963266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5757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5">
    <p:spTree>
      <p:nvGrpSpPr>
        <p:cNvPr id="1" name=""/>
        <p:cNvGrpSpPr/>
        <p:nvPr/>
      </p:nvGrpSpPr>
      <p:grpSpPr>
        <a:xfrm>
          <a:off x="0" y="0"/>
          <a:ext cx="0" cy="0"/>
          <a:chOff x="0" y="0"/>
          <a:chExt cx="0" cy="0"/>
        </a:xfrm>
      </p:grpSpPr>
      <p:sp>
        <p:nvSpPr>
          <p:cNvPr id="7" name="Title 1"/>
          <p:cNvSpPr>
            <a:spLocks noGrp="1"/>
          </p:cNvSpPr>
          <p:nvPr>
            <p:ph type="title"/>
          </p:nvPr>
        </p:nvSpPr>
        <p:spPr>
          <a:xfrm>
            <a:off x="192793" y="1525057"/>
            <a:ext cx="5546995" cy="705863"/>
          </a:xfrm>
          <a:prstGeom prst="rect">
            <a:avLst/>
          </a:prstGeom>
        </p:spPr>
        <p:txBody>
          <a:bodyPr/>
          <a:lstStyle>
            <a:lvl1pPr algn="l">
              <a:defRPr sz="2700" b="1">
                <a:solidFill>
                  <a:srgbClr val="0079C2"/>
                </a:solidFill>
                <a:latin typeface="Arial" pitchFamily="34" charset="0"/>
                <a:cs typeface="Arial"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229135" y="3531134"/>
            <a:ext cx="8584359" cy="3045939"/>
          </a:xfrm>
          <a:prstGeom prst="rect">
            <a:avLst/>
          </a:prstGeom>
        </p:spPr>
        <p:txBody>
          <a:bodyPr/>
          <a:lstStyle>
            <a:lvl1pPr marL="0" indent="0">
              <a:buFontTx/>
              <a:buNone/>
              <a:defRPr sz="1500">
                <a:latin typeface="Arial" pitchFamily="34" charset="0"/>
                <a:cs typeface="Arial" pitchFamily="34" charset="0"/>
              </a:defRPr>
            </a:lvl1pPr>
            <a:lvl2pPr marL="557213" indent="-214313">
              <a:buFont typeface="Wingdings" pitchFamily="2" charset="2"/>
              <a:buChar char="§"/>
              <a:defRPr sz="1500">
                <a:latin typeface="Arial" pitchFamily="34" charset="0"/>
                <a:cs typeface="Arial" pitchFamily="34" charset="0"/>
              </a:defRPr>
            </a:lvl2pPr>
            <a:lvl3pPr marL="857250" indent="-171450">
              <a:buFont typeface="Wingdings" pitchFamily="2" charset="2"/>
              <a:buChar char="§"/>
              <a:defRPr sz="1500">
                <a:solidFill>
                  <a:schemeClr val="tx1">
                    <a:lumMod val="65000"/>
                    <a:lumOff val="35000"/>
                  </a:schemeClr>
                </a:solidFill>
                <a:latin typeface="Arial" pitchFamily="34" charset="0"/>
                <a:cs typeface="Arial" pitchFamily="34" charset="0"/>
              </a:defRPr>
            </a:lvl3pPr>
            <a:lvl4pPr marL="1200150" indent="-171450">
              <a:buFont typeface="Wingdings" pitchFamily="2" charset="2"/>
              <a:buChar char="§"/>
              <a:defRPr>
                <a:latin typeface="Arial" pitchFamily="34" charset="0"/>
                <a:cs typeface="Arial" pitchFamily="34" charset="0"/>
              </a:defRPr>
            </a:lvl4pPr>
            <a:lvl5pPr marL="1543050" indent="-171450">
              <a:buFont typeface="Wingdings" pitchFamily="2" charset="2"/>
              <a:buChar cha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0" name="Text Placeholder 9"/>
          <p:cNvSpPr>
            <a:spLocks noGrp="1"/>
          </p:cNvSpPr>
          <p:nvPr>
            <p:ph type="body" sz="quarter" idx="11"/>
          </p:nvPr>
        </p:nvSpPr>
        <p:spPr>
          <a:xfrm>
            <a:off x="231238" y="2759728"/>
            <a:ext cx="8593273" cy="517793"/>
          </a:xfrm>
          <a:prstGeom prst="rect">
            <a:avLst/>
          </a:prstGeom>
        </p:spPr>
        <p:txBody>
          <a:bodyPr/>
          <a:lstStyle>
            <a:lvl1pPr marL="0" indent="0">
              <a:buFontTx/>
              <a:buNone/>
              <a:defRPr sz="2100">
                <a:solidFill>
                  <a:srgbClr val="0079C2"/>
                </a:solidFill>
                <a:latin typeface="Arial" pitchFamily="34" charset="0"/>
                <a:cs typeface="Arial" pitchFamily="34" charset="0"/>
              </a:defRPr>
            </a:lvl1pPr>
          </a:lstStyle>
          <a:p>
            <a:pPr lvl="0"/>
            <a:r>
              <a:rPr lang="en-US" dirty="0"/>
              <a:t>Click to edit Master text styles</a:t>
            </a:r>
          </a:p>
        </p:txBody>
      </p:sp>
    </p:spTree>
    <p:extLst>
      <p:ext uri="{BB962C8B-B14F-4D97-AF65-F5344CB8AC3E}">
        <p14:creationId xmlns:p14="http://schemas.microsoft.com/office/powerpoint/2010/main" val="35165218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on white (thank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EFCE54-37F2-3142-AAC7-A2AD97F69029}"/>
              </a:ext>
            </a:extLst>
          </p:cNvPr>
          <p:cNvSpPr txBox="1"/>
          <p:nvPr userDrawn="1"/>
        </p:nvSpPr>
        <p:spPr>
          <a:xfrm>
            <a:off x="1188720" y="4845050"/>
            <a:ext cx="6766560" cy="1015663"/>
          </a:xfrm>
          <a:prstGeom prst="rect">
            <a:avLst/>
          </a:prstGeom>
          <a:noFill/>
        </p:spPr>
        <p:txBody>
          <a:bodyPr wrap="square" rtlCol="0">
            <a:spAutoFit/>
          </a:bodyPr>
          <a:lstStyle/>
          <a:p>
            <a:pPr algn="ctr"/>
            <a:r>
              <a:rPr lang="en-GB" sz="6000" b="0" dirty="0"/>
              <a:t>Thank you</a:t>
            </a:r>
          </a:p>
        </p:txBody>
      </p:sp>
      <p:pic>
        <p:nvPicPr>
          <p:cNvPr id="4" name="Picture 3" descr="A close up of a logo&#10;&#10;Description automatically generated">
            <a:extLst>
              <a:ext uri="{FF2B5EF4-FFF2-40B4-BE49-F238E27FC236}">
                <a16:creationId xmlns:a16="http://schemas.microsoft.com/office/drawing/2014/main" id="{85FDE45D-26D8-3E46-B069-86B1166C26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000" y="1213493"/>
            <a:ext cx="5598000" cy="3234078"/>
          </a:xfrm>
          <a:prstGeom prst="rect">
            <a:avLst/>
          </a:prstGeom>
        </p:spPr>
      </p:pic>
    </p:spTree>
    <p:extLst>
      <p:ext uri="{BB962C8B-B14F-4D97-AF65-F5344CB8AC3E}">
        <p14:creationId xmlns:p14="http://schemas.microsoft.com/office/powerpoint/2010/main" val="1434411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go on blue (thank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4B4C24-8E23-A849-8ABD-D076D01B4F93}"/>
              </a:ext>
            </a:extLst>
          </p:cNvPr>
          <p:cNvSpPr/>
          <p:nvPr userDrawn="1"/>
        </p:nvSpPr>
        <p:spPr>
          <a:xfrm>
            <a:off x="0" y="0"/>
            <a:ext cx="9144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7225738-0017-6B48-9451-3D7AA0CD16E9}"/>
              </a:ext>
            </a:extLst>
          </p:cNvPr>
          <p:cNvSpPr txBox="1"/>
          <p:nvPr userDrawn="1"/>
        </p:nvSpPr>
        <p:spPr>
          <a:xfrm>
            <a:off x="1188720" y="4845050"/>
            <a:ext cx="6766560" cy="1015663"/>
          </a:xfrm>
          <a:prstGeom prst="rect">
            <a:avLst/>
          </a:prstGeom>
          <a:noFill/>
        </p:spPr>
        <p:txBody>
          <a:bodyPr wrap="square" rtlCol="0">
            <a:spAutoFit/>
          </a:bodyPr>
          <a:lstStyle/>
          <a:p>
            <a:pPr algn="ctr"/>
            <a:r>
              <a:rPr lang="en-GB" sz="6000" b="0" dirty="0">
                <a:solidFill>
                  <a:schemeClr val="bg1"/>
                </a:solidFill>
              </a:rPr>
              <a:t>Thank you</a:t>
            </a:r>
          </a:p>
        </p:txBody>
      </p:sp>
      <p:pic>
        <p:nvPicPr>
          <p:cNvPr id="5" name="Picture 4" descr="A picture containing drawing&#10;&#10;Description automatically generated">
            <a:extLst>
              <a:ext uri="{FF2B5EF4-FFF2-40B4-BE49-F238E27FC236}">
                <a16:creationId xmlns:a16="http://schemas.microsoft.com/office/drawing/2014/main" id="{A9D59B36-A22C-864E-83A5-9B434E41C3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800" y="1213955"/>
            <a:ext cx="5596400" cy="3233154"/>
          </a:xfrm>
          <a:prstGeom prst="rect">
            <a:avLst/>
          </a:prstGeom>
        </p:spPr>
      </p:pic>
    </p:spTree>
    <p:extLst>
      <p:ext uri="{BB962C8B-B14F-4D97-AF65-F5344CB8AC3E}">
        <p14:creationId xmlns:p14="http://schemas.microsoft.com/office/powerpoint/2010/main" val="510167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Just logo on whit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9FDFB63-4344-3947-984E-A1CE7A9A1D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000" y="1811961"/>
            <a:ext cx="5598000" cy="3234078"/>
          </a:xfrm>
          <a:prstGeom prst="rect">
            <a:avLst/>
          </a:prstGeom>
        </p:spPr>
      </p:pic>
    </p:spTree>
    <p:extLst>
      <p:ext uri="{BB962C8B-B14F-4D97-AF65-F5344CB8AC3E}">
        <p14:creationId xmlns:p14="http://schemas.microsoft.com/office/powerpoint/2010/main" val="180121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7" name="Picture 6">
            <a:extLst>
              <a:ext uri="{FF2B5EF4-FFF2-40B4-BE49-F238E27FC236}">
                <a16:creationId xmlns:a16="http://schemas.microsoft.com/office/drawing/2014/main" id="{5D1CD9AB-DEE5-3A4E-80FA-F8A83398EA1C}"/>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263964784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Just logo on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3173DF-EB41-0842-B344-F88A039A952F}"/>
              </a:ext>
            </a:extLst>
          </p:cNvPr>
          <p:cNvSpPr/>
          <p:nvPr userDrawn="1"/>
        </p:nvSpPr>
        <p:spPr>
          <a:xfrm>
            <a:off x="0" y="0"/>
            <a:ext cx="9144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icture containing drawing&#10;&#10;Description automatically generated">
            <a:extLst>
              <a:ext uri="{FF2B5EF4-FFF2-40B4-BE49-F238E27FC236}">
                <a16:creationId xmlns:a16="http://schemas.microsoft.com/office/drawing/2014/main" id="{8D6A50DD-6A60-8342-B6AB-B39C43D99B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800" y="1812423"/>
            <a:ext cx="5596400" cy="3233154"/>
          </a:xfrm>
          <a:prstGeom prst="rect">
            <a:avLst/>
          </a:prstGeom>
        </p:spPr>
      </p:pic>
    </p:spTree>
    <p:extLst>
      <p:ext uri="{BB962C8B-B14F-4D97-AF65-F5344CB8AC3E}">
        <p14:creationId xmlns:p14="http://schemas.microsoft.com/office/powerpoint/2010/main" val="37657498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d out more on whit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9FDFB63-4344-3947-984E-A1CE7A9A1D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0885" y="913059"/>
            <a:ext cx="5598000" cy="3234078"/>
          </a:xfrm>
          <a:prstGeom prst="rect">
            <a:avLst/>
          </a:prstGeom>
        </p:spPr>
      </p:pic>
      <p:sp>
        <p:nvSpPr>
          <p:cNvPr id="8" name="Title 1">
            <a:extLst>
              <a:ext uri="{FF2B5EF4-FFF2-40B4-BE49-F238E27FC236}">
                <a16:creationId xmlns:a16="http://schemas.microsoft.com/office/drawing/2014/main" id="{A6CE4ECB-F4B8-2F48-ADCE-069ADD7C7C5D}"/>
              </a:ext>
            </a:extLst>
          </p:cNvPr>
          <p:cNvSpPr>
            <a:spLocks noGrp="1"/>
          </p:cNvSpPr>
          <p:nvPr>
            <p:ph type="title" hasCustomPrompt="1"/>
          </p:nvPr>
        </p:nvSpPr>
        <p:spPr>
          <a:xfrm>
            <a:off x="367729" y="5298130"/>
            <a:ext cx="8404312" cy="646811"/>
          </a:xfrm>
          <a:prstGeom prst="rect">
            <a:avLst/>
          </a:prstGeom>
          <a:noFill/>
          <a:ln w="12700">
            <a:noFill/>
          </a:ln>
        </p:spPr>
        <p:txBody>
          <a:bodyPr/>
          <a:lstStyle>
            <a:lvl1pPr algn="ctr">
              <a:defRPr sz="3600" b="0">
                <a:solidFill>
                  <a:srgbClr val="005EB8"/>
                </a:solidFill>
              </a:defRPr>
            </a:lvl1pPr>
          </a:lstStyle>
          <a:p>
            <a:r>
              <a:rPr lang="en-GB" dirty="0"/>
              <a:t>Click to edit Master title style  </a:t>
            </a:r>
            <a:endParaRPr lang="en-US" dirty="0"/>
          </a:p>
        </p:txBody>
      </p:sp>
      <p:sp>
        <p:nvSpPr>
          <p:cNvPr id="9" name="Title 1">
            <a:extLst>
              <a:ext uri="{FF2B5EF4-FFF2-40B4-BE49-F238E27FC236}">
                <a16:creationId xmlns:a16="http://schemas.microsoft.com/office/drawing/2014/main" id="{CCA13266-95EC-6148-A549-65314ACCA951}"/>
              </a:ext>
            </a:extLst>
          </p:cNvPr>
          <p:cNvSpPr txBox="1">
            <a:spLocks/>
          </p:cNvSpPr>
          <p:nvPr userDrawn="1"/>
        </p:nvSpPr>
        <p:spPr>
          <a:xfrm>
            <a:off x="367729" y="4554211"/>
            <a:ext cx="8404312" cy="646811"/>
          </a:xfrm>
          <a:prstGeom prst="rect">
            <a:avLst/>
          </a:prstGeom>
          <a:noFill/>
          <a:ln w="12700">
            <a:noFill/>
          </a:ln>
        </p:spPr>
        <p:txBody>
          <a:bodyPr/>
          <a:lstStyle>
            <a:lvl1pPr algn="ctr" defTabSz="914400" rtl="0" eaLnBrk="1" latinLnBrk="0" hangingPunct="1">
              <a:lnSpc>
                <a:spcPct val="90000"/>
              </a:lnSpc>
              <a:spcBef>
                <a:spcPct val="0"/>
              </a:spcBef>
              <a:buNone/>
              <a:defRPr sz="3600" b="0" kern="1200">
                <a:solidFill>
                  <a:srgbClr val="005EB8"/>
                </a:solidFill>
                <a:latin typeface="+mj-lt"/>
                <a:ea typeface="+mj-ea"/>
                <a:cs typeface="+mj-cs"/>
              </a:defRPr>
            </a:lvl1pPr>
          </a:lstStyle>
          <a:p>
            <a:r>
              <a:rPr lang="en-GB" b="1" dirty="0"/>
              <a:t>Find out more</a:t>
            </a:r>
            <a:endParaRPr lang="en-US" b="1" dirty="0"/>
          </a:p>
        </p:txBody>
      </p:sp>
    </p:spTree>
    <p:extLst>
      <p:ext uri="{BB962C8B-B14F-4D97-AF65-F5344CB8AC3E}">
        <p14:creationId xmlns:p14="http://schemas.microsoft.com/office/powerpoint/2010/main" val="33164318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d out more o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16D2D-0788-384E-981C-794F2F4D423A}"/>
              </a:ext>
            </a:extLst>
          </p:cNvPr>
          <p:cNvSpPr/>
          <p:nvPr userDrawn="1"/>
        </p:nvSpPr>
        <p:spPr>
          <a:xfrm>
            <a:off x="0" y="0"/>
            <a:ext cx="9144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icture containing drawing&#10;&#10;Description automatically generated">
            <a:extLst>
              <a:ext uri="{FF2B5EF4-FFF2-40B4-BE49-F238E27FC236}">
                <a16:creationId xmlns:a16="http://schemas.microsoft.com/office/drawing/2014/main" id="{3E9C1A09-1E73-294C-BB9D-46B1ACFB52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800" y="913059"/>
            <a:ext cx="5596400" cy="3233154"/>
          </a:xfrm>
          <a:prstGeom prst="rect">
            <a:avLst/>
          </a:prstGeom>
        </p:spPr>
      </p:pic>
      <p:sp>
        <p:nvSpPr>
          <p:cNvPr id="8" name="Title 1">
            <a:extLst>
              <a:ext uri="{FF2B5EF4-FFF2-40B4-BE49-F238E27FC236}">
                <a16:creationId xmlns:a16="http://schemas.microsoft.com/office/drawing/2014/main" id="{24CE72D4-1CC1-1E46-8A38-EDA405B8EB43}"/>
              </a:ext>
            </a:extLst>
          </p:cNvPr>
          <p:cNvSpPr>
            <a:spLocks noGrp="1"/>
          </p:cNvSpPr>
          <p:nvPr>
            <p:ph type="title" hasCustomPrompt="1"/>
          </p:nvPr>
        </p:nvSpPr>
        <p:spPr>
          <a:xfrm>
            <a:off x="367729" y="5298130"/>
            <a:ext cx="8404312" cy="646811"/>
          </a:xfrm>
          <a:prstGeom prst="rect">
            <a:avLst/>
          </a:prstGeom>
          <a:noFill/>
          <a:ln w="12700">
            <a:noFill/>
          </a:ln>
        </p:spPr>
        <p:txBody>
          <a:bodyPr/>
          <a:lstStyle>
            <a:lvl1pPr algn="ctr">
              <a:defRPr sz="3600" b="0">
                <a:solidFill>
                  <a:schemeClr val="bg1"/>
                </a:solidFill>
              </a:defRPr>
            </a:lvl1pPr>
          </a:lstStyle>
          <a:p>
            <a:r>
              <a:rPr lang="en-GB" dirty="0"/>
              <a:t>Click to edit Master title style  </a:t>
            </a:r>
            <a:endParaRPr lang="en-US" dirty="0"/>
          </a:p>
        </p:txBody>
      </p:sp>
      <p:sp>
        <p:nvSpPr>
          <p:cNvPr id="9" name="Title 1">
            <a:extLst>
              <a:ext uri="{FF2B5EF4-FFF2-40B4-BE49-F238E27FC236}">
                <a16:creationId xmlns:a16="http://schemas.microsoft.com/office/drawing/2014/main" id="{ADEB3A95-291A-3F45-B0CE-3CF6E473D041}"/>
              </a:ext>
            </a:extLst>
          </p:cNvPr>
          <p:cNvSpPr txBox="1">
            <a:spLocks/>
          </p:cNvSpPr>
          <p:nvPr userDrawn="1"/>
        </p:nvSpPr>
        <p:spPr>
          <a:xfrm>
            <a:off x="367729" y="4554211"/>
            <a:ext cx="8404312" cy="646811"/>
          </a:xfrm>
          <a:prstGeom prst="rect">
            <a:avLst/>
          </a:prstGeom>
          <a:noFill/>
          <a:ln w="12700">
            <a:noFill/>
          </a:ln>
        </p:spPr>
        <p:txBody>
          <a:bodyPr/>
          <a:lstStyle>
            <a:lvl1pPr algn="ctr" defTabSz="914400" rtl="0" eaLnBrk="1" latinLnBrk="0" hangingPunct="1">
              <a:lnSpc>
                <a:spcPct val="90000"/>
              </a:lnSpc>
              <a:spcBef>
                <a:spcPct val="0"/>
              </a:spcBef>
              <a:buNone/>
              <a:defRPr sz="3600" b="0" kern="1200">
                <a:solidFill>
                  <a:srgbClr val="005EB8"/>
                </a:solidFill>
                <a:latin typeface="+mj-lt"/>
                <a:ea typeface="+mj-ea"/>
                <a:cs typeface="+mj-cs"/>
              </a:defRPr>
            </a:lvl1pPr>
          </a:lstStyle>
          <a:p>
            <a:r>
              <a:rPr lang="en-GB" b="1" dirty="0">
                <a:solidFill>
                  <a:schemeClr val="bg1"/>
                </a:solidFill>
              </a:rPr>
              <a:t>Find out more</a:t>
            </a:r>
            <a:endParaRPr lang="en-US" b="1" dirty="0">
              <a:solidFill>
                <a:schemeClr val="bg1"/>
              </a:solidFill>
            </a:endParaRPr>
          </a:p>
        </p:txBody>
      </p:sp>
    </p:spTree>
    <p:extLst>
      <p:ext uri="{BB962C8B-B14F-4D97-AF65-F5344CB8AC3E}">
        <p14:creationId xmlns:p14="http://schemas.microsoft.com/office/powerpoint/2010/main" val="9268435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act us on whit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9FDFB63-4344-3947-984E-A1CE7A9A1D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0885" y="913059"/>
            <a:ext cx="5598000" cy="3234078"/>
          </a:xfrm>
          <a:prstGeom prst="rect">
            <a:avLst/>
          </a:prstGeom>
        </p:spPr>
      </p:pic>
      <p:sp>
        <p:nvSpPr>
          <p:cNvPr id="8" name="Title 1">
            <a:extLst>
              <a:ext uri="{FF2B5EF4-FFF2-40B4-BE49-F238E27FC236}">
                <a16:creationId xmlns:a16="http://schemas.microsoft.com/office/drawing/2014/main" id="{A6CE4ECB-F4B8-2F48-ADCE-069ADD7C7C5D}"/>
              </a:ext>
            </a:extLst>
          </p:cNvPr>
          <p:cNvSpPr>
            <a:spLocks noGrp="1"/>
          </p:cNvSpPr>
          <p:nvPr>
            <p:ph type="title" hasCustomPrompt="1"/>
          </p:nvPr>
        </p:nvSpPr>
        <p:spPr>
          <a:xfrm>
            <a:off x="367729" y="5298130"/>
            <a:ext cx="8404312" cy="646811"/>
          </a:xfrm>
          <a:prstGeom prst="rect">
            <a:avLst/>
          </a:prstGeom>
          <a:noFill/>
          <a:ln w="12700">
            <a:noFill/>
          </a:ln>
        </p:spPr>
        <p:txBody>
          <a:bodyPr/>
          <a:lstStyle>
            <a:lvl1pPr algn="ctr">
              <a:defRPr sz="3600" b="0">
                <a:solidFill>
                  <a:srgbClr val="005EB8"/>
                </a:solidFill>
              </a:defRPr>
            </a:lvl1pPr>
          </a:lstStyle>
          <a:p>
            <a:r>
              <a:rPr lang="en-GB" dirty="0"/>
              <a:t>Click to edit Master title style  </a:t>
            </a:r>
            <a:endParaRPr lang="en-US" dirty="0"/>
          </a:p>
        </p:txBody>
      </p:sp>
      <p:sp>
        <p:nvSpPr>
          <p:cNvPr id="9" name="Title 1">
            <a:extLst>
              <a:ext uri="{FF2B5EF4-FFF2-40B4-BE49-F238E27FC236}">
                <a16:creationId xmlns:a16="http://schemas.microsoft.com/office/drawing/2014/main" id="{CCA13266-95EC-6148-A549-65314ACCA951}"/>
              </a:ext>
            </a:extLst>
          </p:cNvPr>
          <p:cNvSpPr txBox="1">
            <a:spLocks/>
          </p:cNvSpPr>
          <p:nvPr userDrawn="1"/>
        </p:nvSpPr>
        <p:spPr>
          <a:xfrm>
            <a:off x="367729" y="4554211"/>
            <a:ext cx="8404312" cy="646811"/>
          </a:xfrm>
          <a:prstGeom prst="rect">
            <a:avLst/>
          </a:prstGeom>
          <a:noFill/>
          <a:ln w="12700">
            <a:noFill/>
          </a:ln>
        </p:spPr>
        <p:txBody>
          <a:bodyPr/>
          <a:lstStyle>
            <a:lvl1pPr algn="ctr" defTabSz="914400" rtl="0" eaLnBrk="1" latinLnBrk="0" hangingPunct="1">
              <a:lnSpc>
                <a:spcPct val="90000"/>
              </a:lnSpc>
              <a:spcBef>
                <a:spcPct val="0"/>
              </a:spcBef>
              <a:buNone/>
              <a:defRPr sz="3600" b="0" kern="1200">
                <a:solidFill>
                  <a:srgbClr val="005EB8"/>
                </a:solidFill>
                <a:latin typeface="+mj-lt"/>
                <a:ea typeface="+mj-ea"/>
                <a:cs typeface="+mj-cs"/>
              </a:defRPr>
            </a:lvl1pPr>
          </a:lstStyle>
          <a:p>
            <a:r>
              <a:rPr lang="en-GB" b="1" dirty="0"/>
              <a:t>Contact us</a:t>
            </a:r>
            <a:endParaRPr lang="en-US" b="1" dirty="0"/>
          </a:p>
        </p:txBody>
      </p:sp>
    </p:spTree>
    <p:extLst>
      <p:ext uri="{BB962C8B-B14F-4D97-AF65-F5344CB8AC3E}">
        <p14:creationId xmlns:p14="http://schemas.microsoft.com/office/powerpoint/2010/main" val="39915214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us o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16D2D-0788-384E-981C-794F2F4D423A}"/>
              </a:ext>
            </a:extLst>
          </p:cNvPr>
          <p:cNvSpPr/>
          <p:nvPr userDrawn="1"/>
        </p:nvSpPr>
        <p:spPr>
          <a:xfrm>
            <a:off x="0" y="0"/>
            <a:ext cx="9144000" cy="68580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icture containing drawing&#10;&#10;Description automatically generated">
            <a:extLst>
              <a:ext uri="{FF2B5EF4-FFF2-40B4-BE49-F238E27FC236}">
                <a16:creationId xmlns:a16="http://schemas.microsoft.com/office/drawing/2014/main" id="{3E9C1A09-1E73-294C-BB9D-46B1ACFB52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73800" y="913059"/>
            <a:ext cx="5596400" cy="3233154"/>
          </a:xfrm>
          <a:prstGeom prst="rect">
            <a:avLst/>
          </a:prstGeom>
        </p:spPr>
      </p:pic>
      <p:sp>
        <p:nvSpPr>
          <p:cNvPr id="8" name="Title 1">
            <a:extLst>
              <a:ext uri="{FF2B5EF4-FFF2-40B4-BE49-F238E27FC236}">
                <a16:creationId xmlns:a16="http://schemas.microsoft.com/office/drawing/2014/main" id="{24CE72D4-1CC1-1E46-8A38-EDA405B8EB43}"/>
              </a:ext>
            </a:extLst>
          </p:cNvPr>
          <p:cNvSpPr>
            <a:spLocks noGrp="1"/>
          </p:cNvSpPr>
          <p:nvPr>
            <p:ph type="title" hasCustomPrompt="1"/>
          </p:nvPr>
        </p:nvSpPr>
        <p:spPr>
          <a:xfrm>
            <a:off x="367729" y="5298130"/>
            <a:ext cx="8404312" cy="646811"/>
          </a:xfrm>
          <a:prstGeom prst="rect">
            <a:avLst/>
          </a:prstGeom>
          <a:noFill/>
          <a:ln w="12700">
            <a:noFill/>
          </a:ln>
        </p:spPr>
        <p:txBody>
          <a:bodyPr/>
          <a:lstStyle>
            <a:lvl1pPr algn="ctr">
              <a:defRPr sz="3600" b="0">
                <a:solidFill>
                  <a:schemeClr val="bg1"/>
                </a:solidFill>
              </a:defRPr>
            </a:lvl1pPr>
          </a:lstStyle>
          <a:p>
            <a:r>
              <a:rPr lang="en-GB" dirty="0"/>
              <a:t>Click to edit Master title style  </a:t>
            </a:r>
            <a:endParaRPr lang="en-US" dirty="0"/>
          </a:p>
        </p:txBody>
      </p:sp>
      <p:sp>
        <p:nvSpPr>
          <p:cNvPr id="9" name="Title 1">
            <a:extLst>
              <a:ext uri="{FF2B5EF4-FFF2-40B4-BE49-F238E27FC236}">
                <a16:creationId xmlns:a16="http://schemas.microsoft.com/office/drawing/2014/main" id="{ADEB3A95-291A-3F45-B0CE-3CF6E473D041}"/>
              </a:ext>
            </a:extLst>
          </p:cNvPr>
          <p:cNvSpPr txBox="1">
            <a:spLocks/>
          </p:cNvSpPr>
          <p:nvPr userDrawn="1"/>
        </p:nvSpPr>
        <p:spPr>
          <a:xfrm>
            <a:off x="367729" y="4554211"/>
            <a:ext cx="8404312" cy="646811"/>
          </a:xfrm>
          <a:prstGeom prst="rect">
            <a:avLst/>
          </a:prstGeom>
          <a:noFill/>
          <a:ln w="12700">
            <a:noFill/>
          </a:ln>
        </p:spPr>
        <p:txBody>
          <a:bodyPr/>
          <a:lstStyle>
            <a:lvl1pPr algn="ctr" defTabSz="914400" rtl="0" eaLnBrk="1" latinLnBrk="0" hangingPunct="1">
              <a:lnSpc>
                <a:spcPct val="90000"/>
              </a:lnSpc>
              <a:spcBef>
                <a:spcPct val="0"/>
              </a:spcBef>
              <a:buNone/>
              <a:defRPr sz="3600" b="0" kern="1200">
                <a:solidFill>
                  <a:srgbClr val="005EB8"/>
                </a:solidFill>
                <a:latin typeface="+mj-lt"/>
                <a:ea typeface="+mj-ea"/>
                <a:cs typeface="+mj-cs"/>
              </a:defRPr>
            </a:lvl1pPr>
          </a:lstStyle>
          <a:p>
            <a:r>
              <a:rPr lang="en-GB" b="1" dirty="0">
                <a:solidFill>
                  <a:schemeClr val="bg1"/>
                </a:solidFill>
              </a:rPr>
              <a:t>Contact us</a:t>
            </a:r>
            <a:endParaRPr lang="en-US" b="1" dirty="0">
              <a:solidFill>
                <a:schemeClr val="bg1"/>
              </a:solidFill>
            </a:endParaRPr>
          </a:p>
        </p:txBody>
      </p:sp>
    </p:spTree>
    <p:extLst>
      <p:ext uri="{BB962C8B-B14F-4D97-AF65-F5344CB8AC3E}">
        <p14:creationId xmlns:p14="http://schemas.microsoft.com/office/powerpoint/2010/main" val="44609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740664"/>
            <a:ext cx="6718871" cy="1169861"/>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
        <p:nvSpPr>
          <p:cNvPr id="8" name="Text Placeholder 7">
            <a:extLst>
              <a:ext uri="{FF2B5EF4-FFF2-40B4-BE49-F238E27FC236}">
                <a16:creationId xmlns:a16="http://schemas.microsoft.com/office/drawing/2014/main" id="{03F2CC7D-1225-DC41-9E67-083702A6FF48}"/>
              </a:ext>
            </a:extLst>
          </p:cNvPr>
          <p:cNvSpPr>
            <a:spLocks noGrp="1"/>
          </p:cNvSpPr>
          <p:nvPr>
            <p:ph type="body" sz="quarter" idx="10"/>
          </p:nvPr>
        </p:nvSpPr>
        <p:spPr>
          <a:xfrm>
            <a:off x="349441" y="2325750"/>
            <a:ext cx="6718871" cy="646811"/>
          </a:xfrm>
          <a:prstGeom prst="rect">
            <a:avLst/>
          </a:prstGeom>
        </p:spPr>
        <p:txBody>
          <a:bodyPr/>
          <a:lstStyle>
            <a:lvl1pPr marL="457200" indent="-457200">
              <a:buClr>
                <a:srgbClr val="005EB8"/>
              </a:buClr>
              <a:buFont typeface="Wingdings" pitchFamily="2" charset="2"/>
              <a:buChar char="§"/>
              <a:defRPr>
                <a:solidFill>
                  <a:srgbClr val="005EB8"/>
                </a:solidFill>
              </a:defRPr>
            </a:lvl1pPr>
            <a:lvl2pPr marL="685800" indent="-228600">
              <a:buClr>
                <a:srgbClr val="005EB8"/>
              </a:buClr>
              <a:buFont typeface="Wingdings" pitchFamily="2" charset="2"/>
              <a:buChar char="§"/>
              <a:defRPr>
                <a:solidFill>
                  <a:schemeClr val="tx1"/>
                </a:solidFill>
              </a:defRPr>
            </a:lvl2pPr>
            <a:lvl3pPr marL="1143000" indent="-228600">
              <a:buClr>
                <a:srgbClr val="005EB8"/>
              </a:buClr>
              <a:buFont typeface="Wingdings" pitchFamily="2" charset="2"/>
              <a:buChar char="§"/>
              <a:defRPr>
                <a:solidFill>
                  <a:schemeClr val="tx1"/>
                </a:solidFill>
              </a:defRPr>
            </a:lvl3pPr>
            <a:lvl4pPr marL="1600200" indent="-228600">
              <a:buClr>
                <a:srgbClr val="005EB8"/>
              </a:buClr>
              <a:buFont typeface="Wingdings" pitchFamily="2" charset="2"/>
              <a:buChar char="§"/>
              <a:defRPr>
                <a:solidFill>
                  <a:schemeClr val="tx1"/>
                </a:solidFill>
              </a:defRPr>
            </a:lvl4pPr>
            <a:lvl5pPr marL="2057400" indent="-228600">
              <a:buClr>
                <a:srgbClr val="005EB8"/>
              </a:buClr>
              <a:buFont typeface="Wingdings" pitchFamily="2" charset="2"/>
              <a:buChar char="§"/>
              <a:defRPr>
                <a:solidFill>
                  <a:schemeClr val="tx1"/>
                </a:solidFill>
              </a:defRPr>
            </a:lvl5pPr>
          </a:lstStyle>
          <a:p>
            <a:pPr lvl="0"/>
            <a:r>
              <a:rPr lang="en-GB" dirty="0"/>
              <a:t>Click to edit Master text styles</a:t>
            </a:r>
          </a:p>
        </p:txBody>
      </p:sp>
      <p:pic>
        <p:nvPicPr>
          <p:cNvPr id="7" name="Picture 6">
            <a:extLst>
              <a:ext uri="{FF2B5EF4-FFF2-40B4-BE49-F238E27FC236}">
                <a16:creationId xmlns:a16="http://schemas.microsoft.com/office/drawing/2014/main" id="{8D6459D4-E8E1-994B-8D26-6D736958A348}"/>
              </a:ext>
            </a:extLst>
          </p:cNvPr>
          <p:cNvPicPr>
            <a:picLocks noChangeAspect="1"/>
          </p:cNvPicPr>
          <p:nvPr userDrawn="1"/>
        </p:nvPicPr>
        <p:blipFill>
          <a:blip r:embed="rId2"/>
          <a:srcRect/>
          <a:stretch/>
        </p:blipFill>
        <p:spPr>
          <a:xfrm>
            <a:off x="0" y="3292838"/>
            <a:ext cx="9144000" cy="2984500"/>
          </a:xfrm>
          <a:prstGeom prst="rect">
            <a:avLst/>
          </a:prstGeom>
        </p:spPr>
      </p:pic>
    </p:spTree>
    <p:extLst>
      <p:ext uri="{BB962C8B-B14F-4D97-AF65-F5344CB8AC3E}">
        <p14:creationId xmlns:p14="http://schemas.microsoft.com/office/powerpoint/2010/main" val="4493858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title slide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005EB8"/>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276620166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title slide 2 (plum)">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A20067"/>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222013904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title slide 3 (tea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008C95"/>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180805529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btitle slide 4 (viole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7DCEC3-7146-6E4C-922B-3BC0DD4E479B}"/>
              </a:ext>
            </a:extLst>
          </p:cNvPr>
          <p:cNvSpPr/>
          <p:nvPr userDrawn="1"/>
        </p:nvSpPr>
        <p:spPr>
          <a:xfrm>
            <a:off x="0" y="6416675"/>
            <a:ext cx="9144000" cy="44132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67729" y="3095851"/>
            <a:ext cx="8396563" cy="666297"/>
          </a:xfrm>
          <a:prstGeom prst="rect">
            <a:avLst/>
          </a:prstGeom>
          <a:noFill/>
          <a:ln w="12700">
            <a:noFill/>
          </a:ln>
        </p:spPr>
        <p:txBody>
          <a:bodyPr/>
          <a:lstStyle>
            <a:lvl1pPr>
              <a:defRPr sz="4200" b="1">
                <a:solidFill>
                  <a:srgbClr val="330072"/>
                </a:solidFill>
              </a:defRPr>
            </a:lvl1pPr>
          </a:lstStyle>
          <a:p>
            <a:r>
              <a:rPr lang="en-GB" dirty="0"/>
              <a:t>Click to edit Master title style </a:t>
            </a:r>
            <a:endParaRPr lang="en-US" dirty="0"/>
          </a:p>
        </p:txBody>
      </p:sp>
    </p:spTree>
    <p:extLst>
      <p:ext uri="{BB962C8B-B14F-4D97-AF65-F5344CB8AC3E}">
        <p14:creationId xmlns:p14="http://schemas.microsoft.com/office/powerpoint/2010/main" val="376952231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07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7.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theme" Target="../theme/theme5.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icture containing drawing&#10;&#10;Description automatically generated">
            <a:extLst>
              <a:ext uri="{FF2B5EF4-FFF2-40B4-BE49-F238E27FC236}">
                <a16:creationId xmlns:a16="http://schemas.microsoft.com/office/drawing/2014/main" id="{910FBC4F-605F-E949-B9D4-62D1E863167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426960" y="0"/>
            <a:ext cx="1717040" cy="1717040"/>
          </a:xfrm>
          <a:prstGeom prst="rect">
            <a:avLst/>
          </a:prstGeom>
        </p:spPr>
      </p:pic>
    </p:spTree>
    <p:extLst>
      <p:ext uri="{BB962C8B-B14F-4D97-AF65-F5344CB8AC3E}">
        <p14:creationId xmlns:p14="http://schemas.microsoft.com/office/powerpoint/2010/main" val="4112092999"/>
      </p:ext>
    </p:extLst>
  </p:cSld>
  <p:clrMap bg1="lt1" tx1="dk1" bg2="lt2" tx2="dk2" accent1="accent1" accent2="accent2" accent3="accent3" accent4="accent4" accent5="accent5" accent6="accent6" hlink="hlink" folHlink="folHlink"/>
  <p:sldLayoutIdLst>
    <p:sldLayoutId id="2147483674" r:id="rId1"/>
    <p:sldLayoutId id="2147483693" r:id="rId2"/>
    <p:sldLayoutId id="2147483694" r:id="rId3"/>
    <p:sldLayoutId id="2147483695" r:id="rId4"/>
    <p:sldLayoutId id="214748369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95" userDrawn="1">
          <p15:clr>
            <a:srgbClr val="F26B43"/>
          </p15:clr>
        </p15:guide>
        <p15:guide id="4" pos="5465"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icture containing drawing&#10;&#10;Description automatically generated">
            <a:extLst>
              <a:ext uri="{FF2B5EF4-FFF2-40B4-BE49-F238E27FC236}">
                <a16:creationId xmlns:a16="http://schemas.microsoft.com/office/drawing/2014/main" id="{910FBC4F-605F-E949-B9D4-62D1E8631676}"/>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426960" y="0"/>
            <a:ext cx="1717040" cy="1717040"/>
          </a:xfrm>
          <a:prstGeom prst="rect">
            <a:avLst/>
          </a:prstGeom>
        </p:spPr>
      </p:pic>
    </p:spTree>
    <p:extLst>
      <p:ext uri="{BB962C8B-B14F-4D97-AF65-F5344CB8AC3E}">
        <p14:creationId xmlns:p14="http://schemas.microsoft.com/office/powerpoint/2010/main" val="314338247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pos="295">
          <p15:clr>
            <a:srgbClr val="F26B43"/>
          </p15:clr>
        </p15:guide>
        <p15:guide id="4" pos="5465">
          <p15:clr>
            <a:srgbClr val="F26B43"/>
          </p15:clr>
        </p15:guide>
        <p15:guide id="5" orient="horz" pos="4042">
          <p15:clr>
            <a:srgbClr val="F26B43"/>
          </p15:clr>
        </p15:guide>
        <p15:guide id="6" orient="horz" pos="27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BB0D37FB-D3CF-7F45-BB86-5227AFF6EA9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734300" y="0"/>
            <a:ext cx="1409700" cy="1409700"/>
          </a:xfrm>
          <a:prstGeom prst="rect">
            <a:avLst/>
          </a:prstGeom>
        </p:spPr>
      </p:pic>
    </p:spTree>
    <p:extLst>
      <p:ext uri="{BB962C8B-B14F-4D97-AF65-F5344CB8AC3E}">
        <p14:creationId xmlns:p14="http://schemas.microsoft.com/office/powerpoint/2010/main" val="1612256413"/>
      </p:ext>
    </p:extLst>
  </p:cSld>
  <p:clrMap bg1="lt1" tx1="dk1" bg2="lt2" tx2="dk2" accent1="accent1" accent2="accent2" accent3="accent3" accent4="accent4" accent5="accent5" accent6="accent6" hlink="hlink" folHlink="folHlink"/>
  <p:sldLayoutIdLst>
    <p:sldLayoutId id="2147483692" r:id="rId1"/>
    <p:sldLayoutId id="2147483711" r:id="rId2"/>
    <p:sldLayoutId id="2147483712" r:id="rId3"/>
    <p:sldLayoutId id="2147483713" r:id="rId4"/>
    <p:sldLayoutId id="2147483714" r:id="rId5"/>
    <p:sldLayoutId id="2147483715" r:id="rId6"/>
    <p:sldLayoutId id="214748371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pos="295">
          <p15:clr>
            <a:srgbClr val="F26B43"/>
          </p15:clr>
        </p15:guide>
        <p15:guide id="4" pos="5465">
          <p15:clr>
            <a:srgbClr val="F26B43"/>
          </p15:clr>
        </p15:guide>
        <p15:guide id="5" orient="horz" pos="4042">
          <p15:clr>
            <a:srgbClr val="F26B43"/>
          </p15:clr>
        </p15:guide>
        <p15:guide id="6" orient="horz" pos="27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C3F180CD-8FFC-6643-AE92-EBFB6DBC66F5}"/>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426960" y="0"/>
            <a:ext cx="1717040" cy="1717040"/>
          </a:xfrm>
          <a:prstGeom prst="rect">
            <a:avLst/>
          </a:prstGeom>
        </p:spPr>
      </p:pic>
    </p:spTree>
    <p:extLst>
      <p:ext uri="{BB962C8B-B14F-4D97-AF65-F5344CB8AC3E}">
        <p14:creationId xmlns:p14="http://schemas.microsoft.com/office/powerpoint/2010/main" val="718475917"/>
      </p:ext>
    </p:extLst>
  </p:cSld>
  <p:clrMap bg1="lt1" tx1="dk1" bg2="lt2" tx2="dk2" accent1="accent1" accent2="accent2" accent3="accent3" accent4="accent4" accent5="accent5" accent6="accent6" hlink="hlink" folHlink="folHlink"/>
  <p:sldLayoutIdLst>
    <p:sldLayoutId id="2147483698" r:id="rId1"/>
    <p:sldLayoutId id="2147483710" r:id="rId2"/>
    <p:sldLayoutId id="2147483709" r:id="rId3"/>
    <p:sldLayoutId id="2147483700" r:id="rId4"/>
    <p:sldLayoutId id="2147483701" r:id="rId5"/>
    <p:sldLayoutId id="2147483699"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3A4CBB1A-F042-2A46-AD67-4B8860EEFFE6}"/>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734300" y="0"/>
            <a:ext cx="1409700" cy="1409700"/>
          </a:xfrm>
          <a:prstGeom prst="rect">
            <a:avLst/>
          </a:prstGeom>
        </p:spPr>
      </p:pic>
    </p:spTree>
    <p:extLst>
      <p:ext uri="{BB962C8B-B14F-4D97-AF65-F5344CB8AC3E}">
        <p14:creationId xmlns:p14="http://schemas.microsoft.com/office/powerpoint/2010/main" val="3444756830"/>
      </p:ext>
    </p:extLst>
  </p:cSld>
  <p:clrMap bg1="lt1" tx1="dk1" bg2="lt2" tx2="dk2" accent1="accent1" accent2="accent2" accent3="accent3" accent4="accent4" accent5="accent5" accent6="accent6" hlink="hlink" folHlink="folHlink"/>
  <p:sldLayoutIdLst>
    <p:sldLayoutId id="2147483735" r:id="rId1"/>
    <p:sldLayoutId id="2147483683" r:id="rId2"/>
    <p:sldLayoutId id="2147483705" r:id="rId3"/>
    <p:sldLayoutId id="2147483704" r:id="rId4"/>
    <p:sldLayoutId id="2147483703" r:id="rId5"/>
    <p:sldLayoutId id="2147483706" r:id="rId6"/>
    <p:sldLayoutId id="2147483707" r:id="rId7"/>
    <p:sldLayoutId id="2147483708" r:id="rId8"/>
    <p:sldLayoutId id="2147483734" r:id="rId9"/>
    <p:sldLayoutId id="214748373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6758238"/>
      </p:ext>
    </p:extLst>
  </p:cSld>
  <p:clrMap bg1="lt1" tx1="dk1" bg2="lt2" tx2="dk2" accent1="accent1" accent2="accent2" accent3="accent3" accent4="accent4" accent5="accent5" accent6="accent6" hlink="hlink" folHlink="folHlink"/>
  <p:sldLayoutIdLst>
    <p:sldLayoutId id="2147483685" r:id="rId1"/>
    <p:sldLayoutId id="2147483688" r:id="rId2"/>
    <p:sldLayoutId id="2147483689" r:id="rId3"/>
    <p:sldLayoutId id="2147483690" r:id="rId4"/>
    <p:sldLayoutId id="2147483724" r:id="rId5"/>
    <p:sldLayoutId id="2147483725" r:id="rId6"/>
    <p:sldLayoutId id="2147483726" r:id="rId7"/>
    <p:sldLayoutId id="214748372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5EB8"/>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hyperlink" Target="http://www.skillsforcare.org.uk/directaccess" TargetMode="External"/><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hyperlink" Target="http://www.skillsforcare.org.uk/w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hyperlink" Target="https://www.skillsforcare.org.uk/adult-social-care-workforce-data/Workforce-intelligence/publications/local-information/Local-authority-area-information.aspx" TargetMode="External"/><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hyperlink" Target="https://asc-wds.skillsforcare.org.uk/" TargetMode="External"/><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hyperlink" Target="https://asc-wds.skillsforcare.org.uk/" TargetMode="External"/><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hyperlink" Target="mailto:ascwds-support@skillsforcare.org.u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F5FBA-84AD-4246-BADE-5E1E72C72AB8}"/>
              </a:ext>
            </a:extLst>
          </p:cNvPr>
          <p:cNvSpPr>
            <a:spLocks noGrp="1"/>
          </p:cNvSpPr>
          <p:nvPr>
            <p:ph type="title"/>
          </p:nvPr>
        </p:nvSpPr>
        <p:spPr>
          <a:xfrm>
            <a:off x="297713" y="549278"/>
            <a:ext cx="5411972" cy="1169861"/>
          </a:xfrm>
        </p:spPr>
        <p:txBody>
          <a:bodyPr/>
          <a:lstStyle/>
          <a:p>
            <a:r>
              <a:rPr lang="en-GB" sz="4000" dirty="0"/>
              <a:t>Adult Social Care</a:t>
            </a:r>
            <a:br>
              <a:rPr lang="en-GB" sz="4000" dirty="0"/>
            </a:br>
            <a:r>
              <a:rPr lang="en-GB" sz="4000" dirty="0"/>
              <a:t>Workforce Data Set</a:t>
            </a:r>
            <a:br>
              <a:rPr lang="en-GB" sz="4000" dirty="0"/>
            </a:br>
            <a:r>
              <a:rPr lang="en-GB" sz="4000" dirty="0"/>
              <a:t>(ASC-WDS)</a:t>
            </a:r>
          </a:p>
        </p:txBody>
      </p:sp>
      <p:pic>
        <p:nvPicPr>
          <p:cNvPr id="4" name="Picture 3">
            <a:extLst>
              <a:ext uri="{FF2B5EF4-FFF2-40B4-BE49-F238E27FC236}">
                <a16:creationId xmlns:a16="http://schemas.microsoft.com/office/drawing/2014/main" id="{924B5AF8-7023-4FE9-AA39-B3499F47341D}"/>
              </a:ext>
            </a:extLst>
          </p:cNvPr>
          <p:cNvPicPr>
            <a:picLocks noChangeAspect="1"/>
          </p:cNvPicPr>
          <p:nvPr/>
        </p:nvPicPr>
        <p:blipFill>
          <a:blip r:embed="rId3"/>
          <a:stretch>
            <a:fillRect/>
          </a:stretch>
        </p:blipFill>
        <p:spPr>
          <a:xfrm>
            <a:off x="5279065" y="394061"/>
            <a:ext cx="1480293" cy="1480293"/>
          </a:xfrm>
          <a:prstGeom prst="rect">
            <a:avLst/>
          </a:prstGeom>
        </p:spPr>
      </p:pic>
    </p:spTree>
    <p:extLst>
      <p:ext uri="{BB962C8B-B14F-4D97-AF65-F5344CB8AC3E}">
        <p14:creationId xmlns:p14="http://schemas.microsoft.com/office/powerpoint/2010/main" val="2483660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41EFF2-F2B8-4002-8748-CBAAECCDAA62}"/>
              </a:ext>
            </a:extLst>
          </p:cNvPr>
          <p:cNvSpPr txBox="1">
            <a:spLocks/>
          </p:cNvSpPr>
          <p:nvPr/>
        </p:nvSpPr>
        <p:spPr bwMode="auto">
          <a:xfrm>
            <a:off x="308611" y="212595"/>
            <a:ext cx="6737648" cy="745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sz="2700" b="1" dirty="0">
                <a:solidFill>
                  <a:srgbClr val="0070C0"/>
                </a:solidFill>
                <a:ea typeface="+mj-ea"/>
              </a:rPr>
              <a:t>Direct Access</a:t>
            </a:r>
          </a:p>
        </p:txBody>
      </p:sp>
      <p:sp>
        <p:nvSpPr>
          <p:cNvPr id="2" name="TextBox 1">
            <a:extLst>
              <a:ext uri="{FF2B5EF4-FFF2-40B4-BE49-F238E27FC236}">
                <a16:creationId xmlns:a16="http://schemas.microsoft.com/office/drawing/2014/main" id="{6456944E-CFA1-45B6-B860-29E2129902BE}"/>
              </a:ext>
            </a:extLst>
          </p:cNvPr>
          <p:cNvSpPr txBox="1"/>
          <p:nvPr/>
        </p:nvSpPr>
        <p:spPr>
          <a:xfrm>
            <a:off x="308610" y="635927"/>
            <a:ext cx="8526779" cy="6278642"/>
          </a:xfrm>
          <a:prstGeom prst="rect">
            <a:avLst/>
          </a:prstGeom>
          <a:noFill/>
        </p:spPr>
        <p:txBody>
          <a:bodyPr wrap="square">
            <a:spAutoFit/>
          </a:bodyPr>
          <a:lstStyle/>
          <a:p>
            <a:pPr marL="342900" indent="-342900">
              <a:buFont typeface="Wingdings" panose="05000000000000000000" pitchFamily="2" charset="2"/>
              <a:buChar char="§"/>
              <a:defRPr/>
            </a:pPr>
            <a:endParaRPr lang="en-GB" sz="2100" dirty="0">
              <a:latin typeface="Arial" charset="0"/>
              <a:cs typeface="Arial" charset="0"/>
            </a:endParaRPr>
          </a:p>
          <a:p>
            <a:pPr marL="342900" indent="-342900">
              <a:buFont typeface="Wingdings" panose="05000000000000000000" pitchFamily="2" charset="2"/>
              <a:buChar char="§"/>
              <a:defRPr/>
            </a:pPr>
            <a:r>
              <a:rPr lang="en-GB" sz="2400" dirty="0">
                <a:latin typeface="Arial" charset="0"/>
                <a:cs typeface="Arial" charset="0"/>
              </a:rPr>
              <a:t>Apply directly to Skills for Care if your area doesn’t </a:t>
            </a:r>
          </a:p>
          <a:p>
            <a:pPr>
              <a:defRPr/>
            </a:pPr>
            <a:r>
              <a:rPr lang="en-GB" sz="2400">
                <a:latin typeface="Arial" charset="0"/>
                <a:cs typeface="Arial" charset="0"/>
              </a:rPr>
              <a:t>have a WDF </a:t>
            </a:r>
            <a:r>
              <a:rPr lang="en-GB" sz="2400" dirty="0">
                <a:latin typeface="Arial" charset="0"/>
                <a:cs typeface="Arial" charset="0"/>
              </a:rPr>
              <a:t>partnership</a:t>
            </a:r>
          </a:p>
          <a:p>
            <a:pPr>
              <a:defRPr/>
            </a:pPr>
            <a:r>
              <a:rPr lang="en-GB" altLang="en-US" sz="2400" dirty="0">
                <a:latin typeface="Arial" charset="0"/>
                <a:cs typeface="Arial" charset="0"/>
              </a:rPr>
              <a:t>	</a:t>
            </a:r>
            <a:r>
              <a:rPr lang="en-GB" sz="2400" b="1" dirty="0">
                <a:solidFill>
                  <a:srgbClr val="0079C2"/>
                </a:solidFill>
                <a:latin typeface="Arial" charset="0"/>
                <a:cs typeface="Arial" charset="0"/>
                <a:hlinkClick r:id="rId3"/>
              </a:rPr>
              <a:t>www.skillsforcare.org.uk/directaccess</a:t>
            </a:r>
            <a:endParaRPr lang="en-GB" sz="2400" b="1" dirty="0">
              <a:solidFill>
                <a:srgbClr val="0079C2"/>
              </a:solidFill>
              <a:latin typeface="Arial" charset="0"/>
              <a:cs typeface="Arial" charset="0"/>
            </a:endParaRPr>
          </a:p>
          <a:p>
            <a:pPr>
              <a:defRPr/>
            </a:pPr>
            <a:endParaRPr lang="en-GB" sz="2400" b="1" dirty="0">
              <a:solidFill>
                <a:srgbClr val="0079C2"/>
              </a:solidFill>
              <a:latin typeface="Arial" charset="0"/>
              <a:cs typeface="Arial" charset="0"/>
            </a:endParaRPr>
          </a:p>
          <a:p>
            <a:pPr marL="342900" indent="-342900">
              <a:buFont typeface="Wingdings" panose="05000000000000000000" pitchFamily="2" charset="2"/>
              <a:buChar char="§"/>
              <a:defRPr/>
            </a:pPr>
            <a:r>
              <a:rPr lang="en-GB" sz="2400" dirty="0">
                <a:latin typeface="Arial" charset="0"/>
                <a:cs typeface="Arial" charset="0"/>
              </a:rPr>
              <a:t>Complete and submit a direct access declaration form </a:t>
            </a:r>
          </a:p>
          <a:p>
            <a:pPr>
              <a:defRPr/>
            </a:pPr>
            <a:endParaRPr lang="en-GB" sz="2400" dirty="0">
              <a:latin typeface="Arial" charset="0"/>
              <a:cs typeface="Arial" charset="0"/>
            </a:endParaRPr>
          </a:p>
          <a:p>
            <a:pPr marL="342900" indent="-342900">
              <a:buFont typeface="Wingdings" panose="05000000000000000000" pitchFamily="2" charset="2"/>
              <a:buChar char="§"/>
              <a:defRPr/>
            </a:pPr>
            <a:r>
              <a:rPr lang="en-GB" sz="2400" dirty="0">
                <a:latin typeface="Arial" charset="0"/>
                <a:cs typeface="Arial" charset="0"/>
              </a:rPr>
              <a:t>Sign a grant letter</a:t>
            </a:r>
          </a:p>
          <a:p>
            <a:pPr marL="342900" indent="-342900">
              <a:buFont typeface="Wingdings" panose="05000000000000000000" pitchFamily="2" charset="2"/>
              <a:buChar char="§"/>
              <a:defRPr/>
            </a:pPr>
            <a:endParaRPr lang="en-GB" sz="2400" dirty="0">
              <a:solidFill>
                <a:srgbClr val="FF0000"/>
              </a:solidFill>
              <a:latin typeface="Arial" charset="0"/>
              <a:cs typeface="Arial" charset="0"/>
            </a:endParaRPr>
          </a:p>
          <a:p>
            <a:pPr marL="342900" indent="-342900">
              <a:buFont typeface="Wingdings" panose="05000000000000000000" pitchFamily="2" charset="2"/>
              <a:buChar char="§"/>
              <a:defRPr/>
            </a:pPr>
            <a:r>
              <a:rPr lang="en-GB" sz="2400" dirty="0">
                <a:latin typeface="Arial" charset="0"/>
                <a:cs typeface="Arial" charset="0"/>
              </a:rPr>
              <a:t>National partnerships </a:t>
            </a:r>
          </a:p>
          <a:p>
            <a:pPr marL="342900" indent="-342900">
              <a:buFont typeface="Wingdings" panose="05000000000000000000" pitchFamily="2" charset="2"/>
              <a:buChar char="§"/>
              <a:defRPr/>
            </a:pPr>
            <a:r>
              <a:rPr lang="en-GB" altLang="en-US" sz="2400" b="1" dirty="0">
                <a:solidFill>
                  <a:srgbClr val="0079C2"/>
                </a:solidFill>
                <a:hlinkClick r:id="rId4"/>
              </a:rPr>
              <a:t>www.skillsforcare.org.uk/wdf</a:t>
            </a:r>
            <a:endParaRPr lang="en-GB" altLang="en-US" sz="2400" b="1" dirty="0">
              <a:solidFill>
                <a:srgbClr val="0079C2"/>
              </a:solidFill>
            </a:endParaRPr>
          </a:p>
          <a:p>
            <a:pPr>
              <a:defRPr/>
            </a:pPr>
            <a:endParaRPr lang="en-GB" sz="2400" dirty="0">
              <a:latin typeface="Arial" charset="0"/>
              <a:cs typeface="Arial" charset="0"/>
            </a:endParaRPr>
          </a:p>
          <a:p>
            <a:pPr marL="342900" indent="-342900">
              <a:buFont typeface="Wingdings" panose="05000000000000000000" pitchFamily="2" charset="2"/>
              <a:buChar char="§"/>
              <a:defRPr/>
            </a:pPr>
            <a:r>
              <a:rPr lang="en-GB" sz="2400" dirty="0">
                <a:latin typeface="Arial" charset="0"/>
                <a:cs typeface="Arial" charset="0"/>
              </a:rPr>
              <a:t>Areas using Direct Access are South Yorkshire, North East Lincs, North Lincs, Hull, East Riding, Northumberland, Darlington, Hartlepool, Middlesbrough, Redcar and Cleveland and Stockton on Tees.</a:t>
            </a:r>
          </a:p>
          <a:p>
            <a:pPr marL="342900" indent="-342900">
              <a:buFont typeface="Wingdings" panose="05000000000000000000" pitchFamily="2" charset="2"/>
              <a:buChar char="§"/>
              <a:defRPr/>
            </a:pPr>
            <a:endParaRPr lang="en-GB" sz="2100" dirty="0">
              <a:latin typeface="Arial"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1755-F608-423A-B195-9B05093EDDBB}"/>
              </a:ext>
            </a:extLst>
          </p:cNvPr>
          <p:cNvSpPr>
            <a:spLocks noGrp="1"/>
          </p:cNvSpPr>
          <p:nvPr>
            <p:ph type="title"/>
          </p:nvPr>
        </p:nvSpPr>
        <p:spPr/>
        <p:txBody>
          <a:bodyPr/>
          <a:lstStyle/>
          <a:p>
            <a:r>
              <a:rPr lang="en-GB" dirty="0">
                <a:solidFill>
                  <a:schemeClr val="accent1"/>
                </a:solidFill>
              </a:rPr>
              <a:t>Help us represent you to the government, DHSC, CQC and key sector bodies</a:t>
            </a:r>
          </a:p>
        </p:txBody>
      </p:sp>
      <p:sp>
        <p:nvSpPr>
          <p:cNvPr id="3" name="Text Placeholder 2">
            <a:extLst>
              <a:ext uri="{FF2B5EF4-FFF2-40B4-BE49-F238E27FC236}">
                <a16:creationId xmlns:a16="http://schemas.microsoft.com/office/drawing/2014/main" id="{430F40D9-4A14-46BC-BC3C-509C86E7C270}"/>
              </a:ext>
            </a:extLst>
          </p:cNvPr>
          <p:cNvSpPr>
            <a:spLocks noGrp="1"/>
          </p:cNvSpPr>
          <p:nvPr>
            <p:ph type="body" sz="quarter" idx="11"/>
          </p:nvPr>
        </p:nvSpPr>
        <p:spPr/>
        <p:txBody>
          <a:bodyPr/>
          <a:lstStyle/>
          <a:p>
            <a:r>
              <a:rPr lang="en-GB" dirty="0"/>
              <a:t>Local authorities use the data to make decisions around funding and for their market position statements and resource management. </a:t>
            </a:r>
            <a:r>
              <a:rPr lang="en-GB" b="1" dirty="0"/>
              <a:t>By analysing our data, we’ve been able to help in a project to provide priority online shopping slots at Iceland – benefitting up to one million adult social care staff.  </a:t>
            </a:r>
            <a:endParaRPr lang="en-GB" dirty="0"/>
          </a:p>
          <a:p>
            <a:endParaRPr lang="en-GB" dirty="0"/>
          </a:p>
        </p:txBody>
      </p:sp>
    </p:spTree>
    <p:extLst>
      <p:ext uri="{BB962C8B-B14F-4D97-AF65-F5344CB8AC3E}">
        <p14:creationId xmlns:p14="http://schemas.microsoft.com/office/powerpoint/2010/main" val="3749295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5764EE-E1B1-44F7-8F39-7F2D5EA2381B}"/>
              </a:ext>
            </a:extLst>
          </p:cNvPr>
          <p:cNvSpPr>
            <a:spLocks noGrp="1"/>
          </p:cNvSpPr>
          <p:nvPr>
            <p:ph type="body" sz="quarter" idx="11"/>
          </p:nvPr>
        </p:nvSpPr>
        <p:spPr>
          <a:xfrm>
            <a:off x="283056" y="1426346"/>
            <a:ext cx="6982304" cy="5204256"/>
          </a:xfrm>
        </p:spPr>
        <p:txBody>
          <a:bodyPr/>
          <a:lstStyle/>
          <a:p>
            <a:r>
              <a:rPr lang="en-GB" dirty="0"/>
              <a:t>Using our interactive visualisation tools, you will be able to compare two or more Local Authorities to find out lots of useful information across different areas, or you can look at one Local Authority at a time to get more detailed information on that area.</a:t>
            </a:r>
          </a:p>
          <a:p>
            <a:r>
              <a:rPr lang="en-GB" dirty="0"/>
              <a:t>Much of adult social care is commissioned at a local level which is why we have specific </a:t>
            </a:r>
            <a:r>
              <a:rPr lang="en-GB" b="1" dirty="0">
                <a:hlinkClick r:id="rId3"/>
              </a:rPr>
              <a:t>local level reports and information</a:t>
            </a:r>
            <a:r>
              <a:rPr lang="en-GB" dirty="0"/>
              <a:t>. Local Authorities, Clinical Commissioning Groups (CCGs), Local Workforce Action Boards (LWABs) and Integrated Care Systems (ICS) all use the ASC-WDS data to help them undertake workforce planning. </a:t>
            </a:r>
          </a:p>
          <a:p>
            <a:pPr marL="0" indent="0">
              <a:buNone/>
            </a:pPr>
            <a:endParaRPr lang="en-GB" dirty="0"/>
          </a:p>
          <a:p>
            <a:pPr marL="0" indent="0">
              <a:buNone/>
            </a:pPr>
            <a:endParaRPr lang="en-GB" dirty="0"/>
          </a:p>
        </p:txBody>
      </p:sp>
      <p:sp>
        <p:nvSpPr>
          <p:cNvPr id="4" name="Text Placeholder 3">
            <a:extLst>
              <a:ext uri="{FF2B5EF4-FFF2-40B4-BE49-F238E27FC236}">
                <a16:creationId xmlns:a16="http://schemas.microsoft.com/office/drawing/2014/main" id="{30B6C80D-7290-4AC1-A976-8F0DD60370CA}"/>
              </a:ext>
            </a:extLst>
          </p:cNvPr>
          <p:cNvSpPr>
            <a:spLocks noGrp="1"/>
          </p:cNvSpPr>
          <p:nvPr>
            <p:ph type="body" sz="quarter" idx="12"/>
          </p:nvPr>
        </p:nvSpPr>
        <p:spPr>
          <a:xfrm>
            <a:off x="283055" y="0"/>
            <a:ext cx="6982305" cy="1546416"/>
          </a:xfrm>
        </p:spPr>
        <p:txBody>
          <a:bodyPr/>
          <a:lstStyle/>
          <a:p>
            <a:pPr marL="0" indent="0">
              <a:buNone/>
            </a:pPr>
            <a:r>
              <a:rPr lang="en-GB" sz="3600" b="1" dirty="0"/>
              <a:t>Local Authority Area Information</a:t>
            </a:r>
          </a:p>
        </p:txBody>
      </p:sp>
      <p:sp>
        <p:nvSpPr>
          <p:cNvPr id="5" name="Text Placeholder 2">
            <a:extLst>
              <a:ext uri="{FF2B5EF4-FFF2-40B4-BE49-F238E27FC236}">
                <a16:creationId xmlns:a16="http://schemas.microsoft.com/office/drawing/2014/main" id="{09F45B9A-9B38-4261-AD35-3BB3744D56CD}"/>
              </a:ext>
            </a:extLst>
          </p:cNvPr>
          <p:cNvSpPr txBox="1">
            <a:spLocks/>
          </p:cNvSpPr>
          <p:nvPr/>
        </p:nvSpPr>
        <p:spPr>
          <a:xfrm>
            <a:off x="0" y="4028474"/>
            <a:ext cx="7265360" cy="3045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p:txBody>
      </p:sp>
    </p:spTree>
    <p:extLst>
      <p:ext uri="{BB962C8B-B14F-4D97-AF65-F5344CB8AC3E}">
        <p14:creationId xmlns:p14="http://schemas.microsoft.com/office/powerpoint/2010/main" val="943868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3A7D-3172-47D1-90A3-C2B54F3FEBA0}"/>
              </a:ext>
            </a:extLst>
          </p:cNvPr>
          <p:cNvSpPr>
            <a:spLocks noGrp="1"/>
          </p:cNvSpPr>
          <p:nvPr>
            <p:ph type="title"/>
          </p:nvPr>
        </p:nvSpPr>
        <p:spPr/>
        <p:txBody>
          <a:bodyPr/>
          <a:lstStyle/>
          <a:p>
            <a:r>
              <a:rPr lang="en-GB" sz="3200" dirty="0">
                <a:solidFill>
                  <a:schemeClr val="accent1"/>
                </a:solidFill>
              </a:rPr>
              <a:t>What is ASC-WDS?</a:t>
            </a:r>
          </a:p>
        </p:txBody>
      </p:sp>
      <p:sp>
        <p:nvSpPr>
          <p:cNvPr id="3" name="Text Placeholder 2">
            <a:extLst>
              <a:ext uri="{FF2B5EF4-FFF2-40B4-BE49-F238E27FC236}">
                <a16:creationId xmlns:a16="http://schemas.microsoft.com/office/drawing/2014/main" id="{27E8FF05-887A-41D2-89BD-2880D70007B2}"/>
              </a:ext>
            </a:extLst>
          </p:cNvPr>
          <p:cNvSpPr>
            <a:spLocks noGrp="1"/>
          </p:cNvSpPr>
          <p:nvPr>
            <p:ph type="body" sz="quarter" idx="11"/>
          </p:nvPr>
        </p:nvSpPr>
        <p:spPr>
          <a:xfrm>
            <a:off x="367729" y="1550269"/>
            <a:ext cx="6728015" cy="4223209"/>
          </a:xfrm>
        </p:spPr>
        <p:txBody>
          <a:bodyPr/>
          <a:lstStyle/>
          <a:p>
            <a:pPr marL="0" indent="0">
              <a:buNone/>
            </a:pPr>
            <a:r>
              <a:rPr lang="en-US" dirty="0">
                <a:solidFill>
                  <a:schemeClr val="accent1"/>
                </a:solidFill>
              </a:rPr>
              <a:t>The Adult Social Care Workforce Data Set (ASC-WDS) </a:t>
            </a:r>
            <a:r>
              <a:rPr lang="en-GB" dirty="0">
                <a:solidFill>
                  <a:schemeClr val="accent1"/>
                </a:solidFill>
              </a:rPr>
              <a:t>is an online data collection service that covers the adult social care workforce in England. It was previously known as the National Minimum Data Set for Social Care (NMDS-SC)</a:t>
            </a:r>
            <a:endParaRPr lang="en-US" dirty="0">
              <a:solidFill>
                <a:schemeClr val="accent1"/>
              </a:solidFill>
            </a:endParaRPr>
          </a:p>
          <a:p>
            <a:pPr marL="0" indent="0">
              <a:buClr>
                <a:srgbClr val="0079C2"/>
              </a:buClr>
              <a:buNone/>
            </a:pPr>
            <a:r>
              <a:rPr lang="en-GB" dirty="0">
                <a:solidFill>
                  <a:schemeClr val="accent1"/>
                </a:solidFill>
              </a:rPr>
              <a:t>There are over 20,000 care locations in the ASC-WDS providing data on over 700,000 care staff</a:t>
            </a:r>
            <a:endParaRPr lang="en-US" dirty="0">
              <a:solidFill>
                <a:schemeClr val="accent1"/>
              </a:solidFill>
            </a:endParaRPr>
          </a:p>
          <a:p>
            <a:pPr>
              <a:buClr>
                <a:srgbClr val="0079C2"/>
              </a:buClr>
            </a:pPr>
            <a:endParaRPr lang="en-US" sz="500" dirty="0"/>
          </a:p>
          <a:p>
            <a:pPr>
              <a:buClr>
                <a:srgbClr val="0079C2"/>
              </a:buClr>
            </a:pPr>
            <a:endParaRPr lang="en-US" sz="100" dirty="0">
              <a:solidFill>
                <a:srgbClr val="005EB8"/>
              </a:solidFill>
            </a:endParaRPr>
          </a:p>
          <a:p>
            <a:pPr marL="0" indent="0">
              <a:buClr>
                <a:srgbClr val="0079C2"/>
              </a:buClr>
              <a:buNone/>
            </a:pPr>
            <a:r>
              <a:rPr lang="en-GB" sz="2000" b="1" dirty="0">
                <a:hlinkClick r:id="rId3"/>
              </a:rPr>
              <a:t>https://asc-wds.skillsforcare.org.uk</a:t>
            </a:r>
            <a:endParaRPr lang="en-US" sz="2000" b="1" u="sng" dirty="0">
              <a:solidFill>
                <a:srgbClr val="005EB8"/>
              </a:solidFill>
            </a:endParaRP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116422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BBD89-5EEC-43D0-8A4D-F9F9FB86FAA8}"/>
              </a:ext>
            </a:extLst>
          </p:cNvPr>
          <p:cNvSpPr>
            <a:spLocks noGrp="1"/>
          </p:cNvSpPr>
          <p:nvPr>
            <p:ph type="title"/>
          </p:nvPr>
        </p:nvSpPr>
        <p:spPr>
          <a:xfrm>
            <a:off x="367729" y="441325"/>
            <a:ext cx="6982305" cy="1094867"/>
          </a:xfrm>
        </p:spPr>
        <p:txBody>
          <a:bodyPr/>
          <a:lstStyle/>
          <a:p>
            <a:r>
              <a:rPr lang="en-GB" dirty="0"/>
              <a:t>What do Skills for Care do with ASC-WDS data?</a:t>
            </a:r>
            <a:br>
              <a:rPr lang="en-GB" dirty="0"/>
            </a:br>
            <a:br>
              <a:rPr lang="en-GB" dirty="0"/>
            </a:br>
            <a:r>
              <a:rPr lang="en-GB" sz="2400" b="0" dirty="0">
                <a:latin typeface="+mn-lt"/>
              </a:rPr>
              <a:t>We’re commissioned by the Department of Health and Social Care to collect data on adult social care providers and their workforce via the Adult Social Care Workforce Data Set. For over 10 years we’ve turned this data into intelligence and insight that's relied upon by the Government and across our sector.</a:t>
            </a:r>
            <a:br>
              <a:rPr lang="en-GB" sz="2000" dirty="0">
                <a:latin typeface="+mn-lt"/>
              </a:rPr>
            </a:br>
            <a:br>
              <a:rPr lang="en-GB" dirty="0"/>
            </a:br>
            <a:br>
              <a:rPr lang="en-GB" b="0" dirty="0"/>
            </a:br>
            <a:endParaRPr lang="en-GB" b="0" dirty="0"/>
          </a:p>
        </p:txBody>
      </p:sp>
    </p:spTree>
    <p:extLst>
      <p:ext uri="{BB962C8B-B14F-4D97-AF65-F5344CB8AC3E}">
        <p14:creationId xmlns:p14="http://schemas.microsoft.com/office/powerpoint/2010/main" val="1922623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140A4-EE42-46E5-B39C-2AC66A33FDD8}"/>
              </a:ext>
            </a:extLst>
          </p:cNvPr>
          <p:cNvSpPr>
            <a:spLocks noGrp="1"/>
          </p:cNvSpPr>
          <p:nvPr>
            <p:ph type="title"/>
          </p:nvPr>
        </p:nvSpPr>
        <p:spPr/>
        <p:txBody>
          <a:bodyPr/>
          <a:lstStyle/>
          <a:p>
            <a:r>
              <a:rPr lang="en-GB" dirty="0"/>
              <a:t>How do I set up my ASC-WDS account?</a:t>
            </a:r>
          </a:p>
        </p:txBody>
      </p:sp>
      <p:sp>
        <p:nvSpPr>
          <p:cNvPr id="3" name="Text Placeholder 2">
            <a:extLst>
              <a:ext uri="{FF2B5EF4-FFF2-40B4-BE49-F238E27FC236}">
                <a16:creationId xmlns:a16="http://schemas.microsoft.com/office/drawing/2014/main" id="{CD86AA41-6D4C-46E5-92BD-5158FB928174}"/>
              </a:ext>
            </a:extLst>
          </p:cNvPr>
          <p:cNvSpPr>
            <a:spLocks noGrp="1"/>
          </p:cNvSpPr>
          <p:nvPr>
            <p:ph type="body" sz="quarter" idx="11"/>
          </p:nvPr>
        </p:nvSpPr>
        <p:spPr>
          <a:xfrm>
            <a:off x="367730" y="1815054"/>
            <a:ext cx="6982304" cy="4120894"/>
          </a:xfrm>
        </p:spPr>
        <p:txBody>
          <a:bodyPr/>
          <a:lstStyle/>
          <a:p>
            <a:r>
              <a:rPr lang="en-GB" dirty="0"/>
              <a:t>It’s quick and straightforward to open an account and join ASC-WDS</a:t>
            </a:r>
          </a:p>
          <a:p>
            <a:r>
              <a:rPr lang="en-GB" dirty="0"/>
              <a:t>To set up an account click </a:t>
            </a:r>
          </a:p>
          <a:p>
            <a:r>
              <a:rPr lang="en-GB" u="sng" dirty="0">
                <a:hlinkClick r:id="rId3"/>
              </a:rPr>
              <a:t>https://asc-wds.skillsforcare.org.uk</a:t>
            </a:r>
            <a:r>
              <a:rPr lang="en-GB" dirty="0"/>
              <a:t> and then click on ‘Create an account’.</a:t>
            </a:r>
          </a:p>
          <a:p>
            <a:r>
              <a:rPr lang="en-GB" dirty="0"/>
              <a:t>If you’re having any difficulties logging in or setting up an account, please contact our support team for help </a:t>
            </a:r>
          </a:p>
          <a:p>
            <a:r>
              <a:rPr lang="en-GB" dirty="0"/>
              <a:t>email: </a:t>
            </a:r>
            <a:r>
              <a:rPr lang="en-GB" u="sng" dirty="0">
                <a:hlinkClick r:id="rId4"/>
              </a:rPr>
              <a:t>ascwds-support@skillsforcare.org.uk</a:t>
            </a:r>
            <a:r>
              <a:rPr lang="en-GB" dirty="0"/>
              <a:t>  or call 0113 241 0969.</a:t>
            </a:r>
          </a:p>
          <a:p>
            <a:pPr marL="0" indent="0">
              <a:buNone/>
            </a:pPr>
            <a:endParaRPr lang="en-GB" dirty="0"/>
          </a:p>
          <a:p>
            <a:endParaRPr lang="en-GB" dirty="0"/>
          </a:p>
        </p:txBody>
      </p:sp>
    </p:spTree>
    <p:extLst>
      <p:ext uri="{BB962C8B-B14F-4D97-AF65-F5344CB8AC3E}">
        <p14:creationId xmlns:p14="http://schemas.microsoft.com/office/powerpoint/2010/main" val="117797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2487-5497-4F95-9391-E44BBFB880DD}"/>
              </a:ext>
            </a:extLst>
          </p:cNvPr>
          <p:cNvSpPr>
            <a:spLocks noGrp="1"/>
          </p:cNvSpPr>
          <p:nvPr>
            <p:ph type="title"/>
          </p:nvPr>
        </p:nvSpPr>
        <p:spPr/>
        <p:txBody>
          <a:bodyPr/>
          <a:lstStyle/>
          <a:p>
            <a:r>
              <a:rPr lang="en-GB" dirty="0"/>
              <a:t>Why sign up?</a:t>
            </a:r>
          </a:p>
        </p:txBody>
      </p:sp>
      <p:sp>
        <p:nvSpPr>
          <p:cNvPr id="3" name="Text Placeholder 2">
            <a:extLst>
              <a:ext uri="{FF2B5EF4-FFF2-40B4-BE49-F238E27FC236}">
                <a16:creationId xmlns:a16="http://schemas.microsoft.com/office/drawing/2014/main" id="{D1AFF02D-4540-449A-84C9-923429B55534}"/>
              </a:ext>
            </a:extLst>
          </p:cNvPr>
          <p:cNvSpPr>
            <a:spLocks noGrp="1"/>
          </p:cNvSpPr>
          <p:nvPr>
            <p:ph type="body" sz="quarter" idx="11"/>
          </p:nvPr>
        </p:nvSpPr>
        <p:spPr>
          <a:xfrm>
            <a:off x="367730" y="1819973"/>
            <a:ext cx="6982304" cy="3989830"/>
          </a:xfrm>
        </p:spPr>
        <p:txBody>
          <a:bodyPr/>
          <a:lstStyle/>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Store your training and qualifications in one place</a:t>
            </a:r>
          </a:p>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Get alerts when you need to update training or you have gaps in your mandatory training</a:t>
            </a:r>
          </a:p>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Use Training report and Benchmarks as evidence with CQC and LAs</a:t>
            </a:r>
          </a:p>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Get access to WDF</a:t>
            </a:r>
          </a:p>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Use benchmark to add context to recruitment and retention issues.</a:t>
            </a:r>
          </a:p>
          <a:p>
            <a:pPr marL="34290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Understand how your business is performing on key workforce metrics (Benchmarks and beyond)</a:t>
            </a:r>
          </a:p>
          <a:p>
            <a:pPr marL="342900" lvl="0" indent="-342900" defTabSz="685800">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Help the sector by providing key intelligence to decision makers (Government, DHSC, LAs).</a:t>
            </a:r>
          </a:p>
          <a:p>
            <a:pPr marL="0" indent="0">
              <a:buNone/>
            </a:pPr>
            <a:endParaRPr lang="en-GB" dirty="0"/>
          </a:p>
          <a:p>
            <a:endParaRPr lang="en-GB" dirty="0"/>
          </a:p>
          <a:p>
            <a:endParaRPr lang="en-GB" dirty="0"/>
          </a:p>
        </p:txBody>
      </p:sp>
      <p:sp>
        <p:nvSpPr>
          <p:cNvPr id="4" name="Text Placeholder 3">
            <a:extLst>
              <a:ext uri="{FF2B5EF4-FFF2-40B4-BE49-F238E27FC236}">
                <a16:creationId xmlns:a16="http://schemas.microsoft.com/office/drawing/2014/main" id="{6034F373-5720-4E14-AD1B-5111541AB23F}"/>
              </a:ext>
            </a:extLst>
          </p:cNvPr>
          <p:cNvSpPr>
            <a:spLocks noGrp="1"/>
          </p:cNvSpPr>
          <p:nvPr>
            <p:ph type="body" sz="quarter" idx="12"/>
          </p:nvPr>
        </p:nvSpPr>
        <p:spPr>
          <a:xfrm>
            <a:off x="367728" y="1088136"/>
            <a:ext cx="6982305" cy="731837"/>
          </a:xfrm>
        </p:spPr>
        <p:txBody>
          <a:bodyPr/>
          <a:lstStyle/>
          <a:p>
            <a:r>
              <a:rPr lang="en-GB" dirty="0"/>
              <a:t>7 key reasons</a:t>
            </a:r>
          </a:p>
        </p:txBody>
      </p:sp>
    </p:spTree>
    <p:extLst>
      <p:ext uri="{BB962C8B-B14F-4D97-AF65-F5344CB8AC3E}">
        <p14:creationId xmlns:p14="http://schemas.microsoft.com/office/powerpoint/2010/main" val="1003225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A125-7007-4855-B7C3-5413EEC0C775}"/>
              </a:ext>
            </a:extLst>
          </p:cNvPr>
          <p:cNvSpPr>
            <a:spLocks noGrp="1"/>
          </p:cNvSpPr>
          <p:nvPr>
            <p:ph type="title"/>
          </p:nvPr>
        </p:nvSpPr>
        <p:spPr>
          <a:xfrm>
            <a:off x="529094" y="330876"/>
            <a:ext cx="6982305" cy="646811"/>
          </a:xfrm>
        </p:spPr>
        <p:txBody>
          <a:bodyPr/>
          <a:lstStyle/>
          <a:p>
            <a:r>
              <a:rPr lang="en-GB" dirty="0"/>
              <a:t>Why sign up? </a:t>
            </a:r>
          </a:p>
        </p:txBody>
      </p:sp>
      <p:sp>
        <p:nvSpPr>
          <p:cNvPr id="3" name="Text Placeholder 2">
            <a:extLst>
              <a:ext uri="{FF2B5EF4-FFF2-40B4-BE49-F238E27FC236}">
                <a16:creationId xmlns:a16="http://schemas.microsoft.com/office/drawing/2014/main" id="{5F6E1CD7-3C1D-4F8F-A803-8BED72F62A0A}"/>
              </a:ext>
            </a:extLst>
          </p:cNvPr>
          <p:cNvSpPr>
            <a:spLocks noGrp="1"/>
          </p:cNvSpPr>
          <p:nvPr>
            <p:ph type="body" sz="quarter" idx="11"/>
          </p:nvPr>
        </p:nvSpPr>
        <p:spPr>
          <a:xfrm>
            <a:off x="367729" y="1047343"/>
            <a:ext cx="6660600" cy="4539692"/>
          </a:xfrm>
        </p:spPr>
        <p:txBody>
          <a:bodyPr/>
          <a:lstStyle/>
          <a:p>
            <a:pPr marL="0" indent="0">
              <a:buNone/>
            </a:pPr>
            <a:r>
              <a:rPr lang="en-US" sz="2600" b="1" dirty="0">
                <a:solidFill>
                  <a:srgbClr val="005EB8"/>
                </a:solidFill>
              </a:rPr>
              <a:t>Training and Qualifications:  </a:t>
            </a:r>
          </a:p>
          <a:p>
            <a:r>
              <a:rPr lang="en-GB" sz="2600" dirty="0"/>
              <a:t>Record all your staff training and qualifications. </a:t>
            </a:r>
          </a:p>
          <a:p>
            <a:r>
              <a:rPr lang="en-GB" sz="2600" dirty="0"/>
              <a:t>Receive alerts for mandatory updates for training.</a:t>
            </a:r>
          </a:p>
          <a:p>
            <a:r>
              <a:rPr lang="en-GB" sz="2600" dirty="0"/>
              <a:t>Identify where staff need refresher training  and manage the planning of staff learning and development which so you can make informed decisions about what to commission from learning providers.</a:t>
            </a:r>
          </a:p>
          <a:p>
            <a:r>
              <a:rPr lang="en-GB" sz="2600" dirty="0"/>
              <a:t>Quickly download training summaries to use as evidence with CQC and Local Authority Commissioners</a:t>
            </a:r>
          </a:p>
          <a:p>
            <a:endParaRPr lang="en-GB" sz="2000" dirty="0"/>
          </a:p>
          <a:p>
            <a:endParaRPr lang="en-GB" dirty="0"/>
          </a:p>
          <a:p>
            <a:endParaRPr lang="en-GB" dirty="0"/>
          </a:p>
          <a:p>
            <a:pPr marL="0" indent="0">
              <a:buNone/>
            </a:pPr>
            <a:endParaRPr lang="en-GB" sz="2000" dirty="0"/>
          </a:p>
          <a:p>
            <a:pPr marL="0" indent="0">
              <a:buNone/>
            </a:pPr>
            <a:endParaRPr lang="en-GB" sz="2000" dirty="0"/>
          </a:p>
          <a:p>
            <a:pPr marL="0" indent="0">
              <a:buNone/>
            </a:pPr>
            <a:endParaRPr lang="en-GB" dirty="0"/>
          </a:p>
        </p:txBody>
      </p:sp>
    </p:spTree>
    <p:extLst>
      <p:ext uri="{BB962C8B-B14F-4D97-AF65-F5344CB8AC3E}">
        <p14:creationId xmlns:p14="http://schemas.microsoft.com/office/powerpoint/2010/main" val="2115283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Description automatically generated">
            <a:extLst>
              <a:ext uri="{FF2B5EF4-FFF2-40B4-BE49-F238E27FC236}">
                <a16:creationId xmlns:a16="http://schemas.microsoft.com/office/drawing/2014/main" id="{E9797D25-9B96-4999-9473-11A9F87AA055}"/>
              </a:ext>
            </a:extLst>
          </p:cNvPr>
          <p:cNvPicPr/>
          <p:nvPr/>
        </p:nvPicPr>
        <p:blipFill rotWithShape="1">
          <a:blip r:embed="rId3">
            <a:extLst>
              <a:ext uri="{28A0092B-C50C-407E-A947-70E740481C1C}">
                <a14:useLocalDpi xmlns:a14="http://schemas.microsoft.com/office/drawing/2010/main" val="0"/>
              </a:ext>
            </a:extLst>
          </a:blip>
          <a:srcRect t="12080" b="18296"/>
          <a:stretch/>
        </p:blipFill>
        <p:spPr>
          <a:xfrm>
            <a:off x="1608709" y="2816353"/>
            <a:ext cx="5731510" cy="3371088"/>
          </a:xfrm>
          <a:prstGeom prst="rect">
            <a:avLst/>
          </a:prstGeom>
        </p:spPr>
      </p:pic>
      <p:sp>
        <p:nvSpPr>
          <p:cNvPr id="3" name="TextBox 2">
            <a:extLst>
              <a:ext uri="{FF2B5EF4-FFF2-40B4-BE49-F238E27FC236}">
                <a16:creationId xmlns:a16="http://schemas.microsoft.com/office/drawing/2014/main" id="{689F7B9C-0676-4424-8497-079AF095B9BA}"/>
              </a:ext>
            </a:extLst>
          </p:cNvPr>
          <p:cNvSpPr txBox="1"/>
          <p:nvPr/>
        </p:nvSpPr>
        <p:spPr>
          <a:xfrm>
            <a:off x="304800" y="670560"/>
            <a:ext cx="6925056" cy="1877437"/>
          </a:xfrm>
          <a:prstGeom prst="rect">
            <a:avLst/>
          </a:prstGeom>
          <a:noFill/>
        </p:spPr>
        <p:txBody>
          <a:bodyPr wrap="square" rtlCol="0">
            <a:spAutoFit/>
          </a:bodyPr>
          <a:lstStyle/>
          <a:p>
            <a:r>
              <a:rPr lang="en-GB" sz="2800" b="1" dirty="0">
                <a:solidFill>
                  <a:schemeClr val="accent1"/>
                </a:solidFill>
              </a:rPr>
              <a:t>Mandatory Training</a:t>
            </a:r>
          </a:p>
          <a:p>
            <a:endParaRPr lang="en-GB" sz="2800" b="1" dirty="0">
              <a:solidFill>
                <a:schemeClr val="accent1"/>
              </a:solidFill>
            </a:endParaRPr>
          </a:p>
          <a:p>
            <a:r>
              <a:rPr lang="en-GB" sz="2000" dirty="0">
                <a:solidFill>
                  <a:schemeClr val="accent1"/>
                </a:solidFill>
              </a:rPr>
              <a:t>You can define what training is mandatory for specific job roles; the service will flag where mandatory training needs refreshing or where workers haven’t undertaken this training</a:t>
            </a:r>
          </a:p>
        </p:txBody>
      </p:sp>
    </p:spTree>
    <p:extLst>
      <p:ext uri="{BB962C8B-B14F-4D97-AF65-F5344CB8AC3E}">
        <p14:creationId xmlns:p14="http://schemas.microsoft.com/office/powerpoint/2010/main" val="2075981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0C7C3173-8B3B-4DAC-B0D9-E5181AAAAF50}"/>
              </a:ext>
            </a:extLst>
          </p:cNvPr>
          <p:cNvPicPr>
            <a:picLocks noChangeAspect="1"/>
          </p:cNvPicPr>
          <p:nvPr/>
        </p:nvPicPr>
        <p:blipFill>
          <a:blip r:embed="rId3"/>
          <a:stretch>
            <a:fillRect/>
          </a:stretch>
        </p:blipFill>
        <p:spPr>
          <a:xfrm>
            <a:off x="1549433" y="847875"/>
            <a:ext cx="5535592" cy="4054865"/>
          </a:xfrm>
          <a:prstGeom prst="rect">
            <a:avLst/>
          </a:prstGeom>
        </p:spPr>
      </p:pic>
      <p:sp>
        <p:nvSpPr>
          <p:cNvPr id="5" name="TextBox 4">
            <a:extLst>
              <a:ext uri="{FF2B5EF4-FFF2-40B4-BE49-F238E27FC236}">
                <a16:creationId xmlns:a16="http://schemas.microsoft.com/office/drawing/2014/main" id="{4ABA18B4-AEAF-4150-B221-9603FD2AAC91}"/>
              </a:ext>
            </a:extLst>
          </p:cNvPr>
          <p:cNvSpPr txBox="1"/>
          <p:nvPr/>
        </p:nvSpPr>
        <p:spPr>
          <a:xfrm>
            <a:off x="583659" y="4902740"/>
            <a:ext cx="7976681" cy="2646878"/>
          </a:xfrm>
          <a:prstGeom prst="rect">
            <a:avLst/>
          </a:prstGeom>
          <a:noFill/>
        </p:spPr>
        <p:txBody>
          <a:bodyPr wrap="square" rtlCol="0">
            <a:spAutoFit/>
          </a:bodyPr>
          <a:lstStyle/>
          <a:p>
            <a:pPr algn="ctr"/>
            <a:r>
              <a:rPr lang="en-GB" sz="2800" dirty="0"/>
              <a:t>Explore the New Functionality with at a glance Key Workforce Information Benchmarking against other providers</a:t>
            </a:r>
          </a:p>
          <a:p>
            <a:pPr algn="ctr"/>
            <a:endParaRPr lang="en-GB" sz="2800" dirty="0"/>
          </a:p>
          <a:p>
            <a:endParaRPr lang="en-GB" dirty="0"/>
          </a:p>
          <a:p>
            <a:endParaRPr lang="en-GB" dirty="0"/>
          </a:p>
          <a:p>
            <a:endParaRPr lang="en-GB" dirty="0"/>
          </a:p>
        </p:txBody>
      </p:sp>
      <p:sp>
        <p:nvSpPr>
          <p:cNvPr id="6" name="TextBox 5">
            <a:extLst>
              <a:ext uri="{FF2B5EF4-FFF2-40B4-BE49-F238E27FC236}">
                <a16:creationId xmlns:a16="http://schemas.microsoft.com/office/drawing/2014/main" id="{9F3AEB93-50EB-4E18-8F58-924E2F186C50}"/>
              </a:ext>
            </a:extLst>
          </p:cNvPr>
          <p:cNvSpPr txBox="1"/>
          <p:nvPr/>
        </p:nvSpPr>
        <p:spPr>
          <a:xfrm>
            <a:off x="583659" y="215898"/>
            <a:ext cx="5797686" cy="707886"/>
          </a:xfrm>
          <a:prstGeom prst="rect">
            <a:avLst/>
          </a:prstGeom>
          <a:noFill/>
        </p:spPr>
        <p:txBody>
          <a:bodyPr wrap="square" rtlCol="0">
            <a:spAutoFit/>
          </a:bodyPr>
          <a:lstStyle/>
          <a:p>
            <a:r>
              <a:rPr lang="en-GB" sz="4000" b="1" dirty="0">
                <a:solidFill>
                  <a:srgbClr val="005EB8"/>
                </a:solidFill>
              </a:rPr>
              <a:t>Hot off The Press</a:t>
            </a:r>
          </a:p>
        </p:txBody>
      </p:sp>
    </p:spTree>
    <p:extLst>
      <p:ext uri="{BB962C8B-B14F-4D97-AF65-F5344CB8AC3E}">
        <p14:creationId xmlns:p14="http://schemas.microsoft.com/office/powerpoint/2010/main" val="83096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4CFAF5-767D-4865-AC25-1B096BC9C3BB}"/>
              </a:ext>
            </a:extLst>
          </p:cNvPr>
          <p:cNvSpPr txBox="1">
            <a:spLocks/>
          </p:cNvSpPr>
          <p:nvPr/>
        </p:nvSpPr>
        <p:spPr bwMode="auto">
          <a:xfrm>
            <a:off x="675640" y="1305640"/>
            <a:ext cx="7249160" cy="8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sz="2700" b="1" dirty="0">
                <a:solidFill>
                  <a:srgbClr val="0070C0"/>
                </a:solidFill>
                <a:ea typeface="+mj-ea"/>
              </a:rPr>
              <a:t>What is the Workforce Development Fund</a:t>
            </a:r>
          </a:p>
        </p:txBody>
      </p:sp>
      <p:sp>
        <p:nvSpPr>
          <p:cNvPr id="69635" name="TextBox 1">
            <a:extLst>
              <a:ext uri="{FF2B5EF4-FFF2-40B4-BE49-F238E27FC236}">
                <a16:creationId xmlns:a16="http://schemas.microsoft.com/office/drawing/2014/main" id="{4886FB73-D8D3-4A7E-B104-55D9A027E249}"/>
              </a:ext>
            </a:extLst>
          </p:cNvPr>
          <p:cNvSpPr txBox="1">
            <a:spLocks noChangeArrowheads="1"/>
          </p:cNvSpPr>
          <p:nvPr/>
        </p:nvSpPr>
        <p:spPr bwMode="auto">
          <a:xfrm>
            <a:off x="365761" y="1908855"/>
            <a:ext cx="8778239" cy="601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GB" altLang="en-US" sz="1500" dirty="0"/>
              <a:t>A </a:t>
            </a:r>
            <a:r>
              <a:rPr lang="en-GB" altLang="en-US" sz="2000" dirty="0">
                <a:solidFill>
                  <a:srgbClr val="0079C2"/>
                </a:solidFill>
              </a:rPr>
              <a:t>financial contribution </a:t>
            </a:r>
            <a:r>
              <a:rPr lang="en-GB" altLang="en-US" sz="2000" dirty="0"/>
              <a:t>towards the cost of workers completing a range of adult social care qualifications and learning programmes, meaning you can claim back a proportion of the costs incurred on completion of the learning. </a:t>
            </a:r>
          </a:p>
          <a:p>
            <a:pPr>
              <a:defRPr/>
            </a:pPr>
            <a:endParaRPr lang="en-GB" altLang="en-US" sz="2000" dirty="0"/>
          </a:p>
          <a:p>
            <a:pPr>
              <a:defRPr/>
            </a:pPr>
            <a:r>
              <a:rPr lang="en-GB" altLang="en-US" sz="2000" dirty="0"/>
              <a:t>A list of funded qualifications and learning programmes and their funding value is available: </a:t>
            </a:r>
            <a:r>
              <a:rPr lang="en-GB" altLang="en-US" sz="2000" b="1" dirty="0">
                <a:solidFill>
                  <a:srgbClr val="0079C2"/>
                </a:solidFill>
              </a:rPr>
              <a:t>www.skillsforcare.org.uk/WDFqualifications</a:t>
            </a:r>
          </a:p>
          <a:p>
            <a:pPr>
              <a:defRPr/>
            </a:pPr>
            <a:endParaRPr lang="en-GB" altLang="en-US" sz="2000" dirty="0"/>
          </a:p>
          <a:p>
            <a:pPr>
              <a:defRPr/>
            </a:pPr>
            <a:r>
              <a:rPr lang="en-GB" altLang="en-US" sz="2000" dirty="0"/>
              <a:t>Here are some examples of what you could claim: </a:t>
            </a:r>
          </a:p>
          <a:p>
            <a:pPr marL="214313" indent="-214313">
              <a:buFont typeface="Wingdings" pitchFamily="2" charset="2"/>
              <a:buChar char="§"/>
              <a:defRPr/>
            </a:pPr>
            <a:r>
              <a:rPr lang="en-GB" altLang="en-US" sz="2000" b="1" dirty="0">
                <a:solidFill>
                  <a:srgbClr val="0079C2"/>
                </a:solidFill>
              </a:rPr>
              <a:t>Level 2 Diploma in Health and Social Care </a:t>
            </a:r>
            <a:r>
              <a:rPr lang="en-GB" altLang="en-US" sz="2000" dirty="0"/>
              <a:t>–£600 (Apprenticeship £1000)</a:t>
            </a:r>
          </a:p>
          <a:p>
            <a:pPr marL="214313" indent="-214313">
              <a:buFont typeface="Wingdings" pitchFamily="2" charset="2"/>
              <a:buChar char="§"/>
              <a:defRPr/>
            </a:pPr>
            <a:r>
              <a:rPr lang="en-GB" altLang="en-US" sz="2000" b="1" dirty="0">
                <a:solidFill>
                  <a:srgbClr val="0079C2"/>
                </a:solidFill>
              </a:rPr>
              <a:t>Level 3 Diploma in Health and Social Care </a:t>
            </a:r>
            <a:r>
              <a:rPr lang="en-GB" altLang="en-US" sz="2000" dirty="0"/>
              <a:t>– £800 (Apprenticeship £1300)</a:t>
            </a:r>
          </a:p>
          <a:p>
            <a:pPr marL="214313" indent="-214313">
              <a:buFont typeface="Wingdings" pitchFamily="2" charset="2"/>
              <a:buChar char="§"/>
              <a:defRPr/>
            </a:pPr>
            <a:r>
              <a:rPr lang="en-GB" altLang="en-US" sz="2000" b="1" dirty="0">
                <a:solidFill>
                  <a:srgbClr val="0079C2"/>
                </a:solidFill>
              </a:rPr>
              <a:t>Level 4 Diploma in Adult Care </a:t>
            </a:r>
            <a:r>
              <a:rPr lang="en-GB" altLang="en-US" sz="2000" dirty="0"/>
              <a:t>– £1050 (Apprenticeship £1550)</a:t>
            </a:r>
          </a:p>
          <a:p>
            <a:pPr marL="214313" indent="-214313">
              <a:buFont typeface="Wingdings" pitchFamily="2" charset="2"/>
              <a:buChar char="§"/>
              <a:defRPr/>
            </a:pPr>
            <a:r>
              <a:rPr lang="en-GB" altLang="en-US" sz="2000" b="1" dirty="0">
                <a:solidFill>
                  <a:srgbClr val="0079C2"/>
                </a:solidFill>
              </a:rPr>
              <a:t>End of life care Awareness learning programme </a:t>
            </a:r>
            <a:r>
              <a:rPr lang="en-GB" altLang="en-US" sz="2000" dirty="0"/>
              <a:t>- £140</a:t>
            </a:r>
          </a:p>
          <a:p>
            <a:pPr marL="214313" indent="-214313">
              <a:buFont typeface="Wingdings" pitchFamily="2" charset="2"/>
              <a:buChar char="§"/>
              <a:defRPr/>
            </a:pPr>
            <a:r>
              <a:rPr lang="en-GB" altLang="en-US" sz="2000" b="1" dirty="0">
                <a:solidFill>
                  <a:srgbClr val="0079C2"/>
                </a:solidFill>
              </a:rPr>
              <a:t>Level 5 Diploma Leader in Adult Care </a:t>
            </a:r>
            <a:r>
              <a:rPr lang="en-GB" sz="2000" dirty="0"/>
              <a:t>£1500 (Apprenticeship £2000)</a:t>
            </a:r>
          </a:p>
          <a:p>
            <a:pPr marL="214313" indent="-214313">
              <a:buFont typeface="Wingdings" pitchFamily="2" charset="2"/>
              <a:buChar char="§"/>
              <a:defRPr/>
            </a:pPr>
            <a:endParaRPr lang="en-GB" altLang="en-US" sz="2000" dirty="0"/>
          </a:p>
          <a:p>
            <a:pPr>
              <a:defRPr/>
            </a:pPr>
            <a:endParaRPr lang="en-GB" altLang="en-US" sz="2000" b="1" dirty="0"/>
          </a:p>
          <a:p>
            <a:pPr>
              <a:defRPr/>
            </a:pPr>
            <a:r>
              <a:rPr lang="en-GB" sz="2000" b="1" dirty="0"/>
              <a:t>You need to have an ASC-WDS account as part of the eligibility criteria</a:t>
            </a:r>
          </a:p>
          <a:p>
            <a:pPr>
              <a:defRPr/>
            </a:pPr>
            <a:endParaRPr lang="en-GB" altLang="en-US" sz="1350" dirty="0"/>
          </a:p>
          <a:p>
            <a:pPr>
              <a:defRPr/>
            </a:pPr>
            <a:endParaRPr lang="en-GB" altLang="en-US" sz="1350" dirty="0"/>
          </a:p>
        </p:txBody>
      </p:sp>
    </p:spTree>
  </p:cSld>
  <p:clrMapOvr>
    <a:masterClrMapping/>
  </p:clrMapOvr>
</p:sld>
</file>

<file path=ppt/theme/theme1.xml><?xml version="1.0" encoding="utf-8"?>
<a:theme xmlns:a="http://schemas.openxmlformats.org/drawingml/2006/main" name="Title slides">
  <a:themeElements>
    <a:clrScheme name="SfC RGB colour palette">
      <a:dk1>
        <a:srgbClr val="000000"/>
      </a:dk1>
      <a:lt1>
        <a:srgbClr val="FFFFFF"/>
      </a:lt1>
      <a:dk2>
        <a:srgbClr val="44546A"/>
      </a:dk2>
      <a:lt2>
        <a:srgbClr val="E7E6E6"/>
      </a:lt2>
      <a:accent1>
        <a:srgbClr val="005EB8"/>
      </a:accent1>
      <a:accent2>
        <a:srgbClr val="008C95"/>
      </a:accent2>
      <a:accent3>
        <a:srgbClr val="3300A5"/>
      </a:accent3>
      <a:accent4>
        <a:srgbClr val="A20067"/>
      </a:accent4>
      <a:accent5>
        <a:srgbClr val="00A651"/>
      </a:accent5>
      <a:accent6>
        <a:srgbClr val="BA0C2F"/>
      </a:accent6>
      <a:hlink>
        <a:srgbClr val="005EB8"/>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btitle slides">
  <a:themeElements>
    <a:clrScheme name="SfC RGB colour palette">
      <a:dk1>
        <a:srgbClr val="000000"/>
      </a:dk1>
      <a:lt1>
        <a:srgbClr val="FFFFFF"/>
      </a:lt1>
      <a:dk2>
        <a:srgbClr val="44546A"/>
      </a:dk2>
      <a:lt2>
        <a:srgbClr val="E7E6E6"/>
      </a:lt2>
      <a:accent1>
        <a:srgbClr val="005EB8"/>
      </a:accent1>
      <a:accent2>
        <a:srgbClr val="008C95"/>
      </a:accent2>
      <a:accent3>
        <a:srgbClr val="3300A5"/>
      </a:accent3>
      <a:accent4>
        <a:srgbClr val="A20067"/>
      </a:accent4>
      <a:accent5>
        <a:srgbClr val="00A651"/>
      </a:accent5>
      <a:accent6>
        <a:srgbClr val="BA0C2F"/>
      </a:accent6>
      <a:hlink>
        <a:srgbClr val="005EB8"/>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slides">
  <a:themeElements>
    <a:clrScheme name="SfC RGB colour palette">
      <a:dk1>
        <a:srgbClr val="000000"/>
      </a:dk1>
      <a:lt1>
        <a:srgbClr val="FFFFFF"/>
      </a:lt1>
      <a:dk2>
        <a:srgbClr val="44546A"/>
      </a:dk2>
      <a:lt2>
        <a:srgbClr val="E7E6E6"/>
      </a:lt2>
      <a:accent1>
        <a:srgbClr val="005EB8"/>
      </a:accent1>
      <a:accent2>
        <a:srgbClr val="008C95"/>
      </a:accent2>
      <a:accent3>
        <a:srgbClr val="3300A5"/>
      </a:accent3>
      <a:accent4>
        <a:srgbClr val="A20067"/>
      </a:accent4>
      <a:accent5>
        <a:srgbClr val="00A651"/>
      </a:accent5>
      <a:accent6>
        <a:srgbClr val="BA0C2F"/>
      </a:accent6>
      <a:hlink>
        <a:srgbClr val="005EB8"/>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espoke 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espoke content slides">
  <a:themeElements>
    <a:clrScheme name="SfC RGB colour palette">
      <a:dk1>
        <a:srgbClr val="000000"/>
      </a:dk1>
      <a:lt1>
        <a:srgbClr val="FFFFFF"/>
      </a:lt1>
      <a:dk2>
        <a:srgbClr val="44546A"/>
      </a:dk2>
      <a:lt2>
        <a:srgbClr val="E7E6E6"/>
      </a:lt2>
      <a:accent1>
        <a:srgbClr val="005EB8"/>
      </a:accent1>
      <a:accent2>
        <a:srgbClr val="008C95"/>
      </a:accent2>
      <a:accent3>
        <a:srgbClr val="3300A5"/>
      </a:accent3>
      <a:accent4>
        <a:srgbClr val="A20067"/>
      </a:accent4>
      <a:accent5>
        <a:srgbClr val="00A651"/>
      </a:accent5>
      <a:accent6>
        <a:srgbClr val="BA0C2F"/>
      </a:accent6>
      <a:hlink>
        <a:srgbClr val="005EB8"/>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 slides">
  <a:themeElements>
    <a:clrScheme name="SfC RGB colour palette">
      <a:dk1>
        <a:srgbClr val="000000"/>
      </a:dk1>
      <a:lt1>
        <a:srgbClr val="FFFFFF"/>
      </a:lt1>
      <a:dk2>
        <a:srgbClr val="44546A"/>
      </a:dk2>
      <a:lt2>
        <a:srgbClr val="E7E6E6"/>
      </a:lt2>
      <a:accent1>
        <a:srgbClr val="005EB8"/>
      </a:accent1>
      <a:accent2>
        <a:srgbClr val="008C95"/>
      </a:accent2>
      <a:accent3>
        <a:srgbClr val="3300A5"/>
      </a:accent3>
      <a:accent4>
        <a:srgbClr val="A20067"/>
      </a:accent4>
      <a:accent5>
        <a:srgbClr val="00A651"/>
      </a:accent5>
      <a:accent6>
        <a:srgbClr val="BA0C2F"/>
      </a:accent6>
      <a:hlink>
        <a:srgbClr val="005EB8"/>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5AD8C41D1A7E44B822BCE4BC543A6D" ma:contentTypeVersion="10" ma:contentTypeDescription="Create a new document." ma:contentTypeScope="" ma:versionID="62781a127e598fa40ce92dda494729ec">
  <xsd:schema xmlns:xsd="http://www.w3.org/2001/XMLSchema" xmlns:xs="http://www.w3.org/2001/XMLSchema" xmlns:p="http://schemas.microsoft.com/office/2006/metadata/properties" xmlns:ns3="e20a47a0-6437-4646-8eca-9c8c2995cd2a" targetNamespace="http://schemas.microsoft.com/office/2006/metadata/properties" ma:root="true" ma:fieldsID="1ad047170624fce1a40a05f83bf22137" ns3:_="">
    <xsd:import namespace="e20a47a0-6437-4646-8eca-9c8c2995cd2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0a47a0-6437-4646-8eca-9c8c2995cd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11262F-1A3F-4630-8425-46F43C87B776}">
  <ds:schemaRefs>
    <ds:schemaRef ds:uri="http://schemas.microsoft.com/sharepoint/v3/contenttype/forms"/>
  </ds:schemaRefs>
</ds:datastoreItem>
</file>

<file path=customXml/itemProps2.xml><?xml version="1.0" encoding="utf-8"?>
<ds:datastoreItem xmlns:ds="http://schemas.openxmlformats.org/officeDocument/2006/customXml" ds:itemID="{34964BEB-6141-4690-B3BF-70B669146033}">
  <ds:schemaRefs>
    <ds:schemaRef ds:uri="http://purl.org/dc/dcmitype/"/>
    <ds:schemaRef ds:uri="http://purl.org/dc/elements/1.1/"/>
    <ds:schemaRef ds:uri="http://www.w3.org/XML/1998/namespace"/>
    <ds:schemaRef ds:uri="e20a47a0-6437-4646-8eca-9c8c2995cd2a"/>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3F9011B7-ED75-4090-A911-5BBFC1FF36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0a47a0-6437-4646-8eca-9c8c2995cd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161</TotalTime>
  <Words>1467</Words>
  <Application>Microsoft Office PowerPoint</Application>
  <PresentationFormat>On-screen Show (4:3)</PresentationFormat>
  <Paragraphs>113</Paragraphs>
  <Slides>12</Slides>
  <Notes>12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12</vt:i4>
      </vt:variant>
    </vt:vector>
  </HeadingPairs>
  <TitlesOfParts>
    <vt:vector size="21" baseType="lpstr">
      <vt:lpstr>Arial</vt:lpstr>
      <vt:lpstr>Calibri</vt:lpstr>
      <vt:lpstr>Wingdings</vt:lpstr>
      <vt:lpstr>Title slides</vt:lpstr>
      <vt:lpstr>Subtitle slides</vt:lpstr>
      <vt:lpstr>Content slides</vt:lpstr>
      <vt:lpstr>Bespoke title slides</vt:lpstr>
      <vt:lpstr>Bespoke content slides</vt:lpstr>
      <vt:lpstr>End slides</vt:lpstr>
      <vt:lpstr>Adult Social Care Workforce Data Set (ASC-WDS)</vt:lpstr>
      <vt:lpstr>What is ASC-WDS?</vt:lpstr>
      <vt:lpstr>What do Skills for Care do with ASC-WDS data?  We’re commissioned by the Department of Health and Social Care to collect data on adult social care providers and their workforce via the Adult Social Care Workforce Data Set. For over 10 years we’ve turned this data into intelligence and insight that's relied upon by the Government and across our sector.   </vt:lpstr>
      <vt:lpstr>How do I set up my ASC-WDS account?</vt:lpstr>
      <vt:lpstr>Why sign up?</vt:lpstr>
      <vt:lpstr>Why sign up? </vt:lpstr>
      <vt:lpstr>PowerPoint Presentation</vt:lpstr>
      <vt:lpstr>PowerPoint Presentation</vt:lpstr>
      <vt:lpstr>PowerPoint Presentation</vt:lpstr>
      <vt:lpstr>PowerPoint Presentation</vt:lpstr>
      <vt:lpstr>Help us represent you to the government, DHSC, CQC and key sector bodies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Registered Managers Network Presentation for locality managers</dc:title>
  <dc:creator>Lee Stribling</dc:creator>
  <cp:lastModifiedBy>Leeds Care Assoc</cp:lastModifiedBy>
  <cp:revision>17</cp:revision>
  <dcterms:created xsi:type="dcterms:W3CDTF">2020-07-27T11:42:29Z</dcterms:created>
  <dcterms:modified xsi:type="dcterms:W3CDTF">2020-10-13T11:00:38Z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0x010100165AD8C41D1A7E44B822BCE4BC543A6D</vt:lpwstr>
  </property>
</Properties>
</file>